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9" r:id="rId6"/>
    <p:sldId id="290" r:id="rId7"/>
    <p:sldId id="291" r:id="rId8"/>
    <p:sldId id="267" r:id="rId9"/>
    <p:sldId id="268" r:id="rId10"/>
    <p:sldId id="269" r:id="rId11"/>
    <p:sldId id="270" r:id="rId12"/>
    <p:sldId id="295" r:id="rId13"/>
    <p:sldId id="271" r:id="rId14"/>
    <p:sldId id="272" r:id="rId15"/>
    <p:sldId id="273" r:id="rId16"/>
    <p:sldId id="301" r:id="rId17"/>
    <p:sldId id="274" r:id="rId18"/>
    <p:sldId id="275" r:id="rId19"/>
    <p:sldId id="276" r:id="rId20"/>
    <p:sldId id="277" r:id="rId21"/>
    <p:sldId id="280" r:id="rId22"/>
    <p:sldId id="278" r:id="rId23"/>
    <p:sldId id="279" r:id="rId24"/>
    <p:sldId id="282" r:id="rId25"/>
    <p:sldId id="283" r:id="rId26"/>
    <p:sldId id="292" r:id="rId27"/>
    <p:sldId id="293" r:id="rId28"/>
    <p:sldId id="294" r:id="rId29"/>
    <p:sldId id="296" r:id="rId30"/>
    <p:sldId id="297" r:id="rId31"/>
    <p:sldId id="298" r:id="rId32"/>
    <p:sldId id="29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4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7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3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0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3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FDD2-581C-4112-BA2A-B1CF6545B0A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C52E-FFD5-4F88-82BA-0C175058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mer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Intelektualna svojina</a:t>
            </a:r>
            <a:r>
              <a:rPr lang="en-US" dirty="0" smtClean="0"/>
              <a:t> u </a:t>
            </a:r>
            <a:r>
              <a:rPr lang="sr-Latn-RS" dirty="0" smtClean="0"/>
              <a:t>oblasti informacionih tehnologija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Jovan Šarac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4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Autorskopravna zaštita kompjuterskih programa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Predviđeno je da su kompjuterski programi zaštićeni kao književna dela u smislu člana 2. Bernske  konvencije bez obzira na način i oblik njihovog izražavanja. </a:t>
            </a:r>
          </a:p>
          <a:p>
            <a:r>
              <a:rPr lang="sr-Latn-RS" dirty="0"/>
              <a:t>Članom 10 </a:t>
            </a:r>
            <a:r>
              <a:rPr lang="sr-Latn-RS" dirty="0" smtClean="0"/>
              <a:t>TRIPS-a </a:t>
            </a:r>
            <a:r>
              <a:rPr lang="sr-Latn-RS" dirty="0"/>
              <a:t>je predviđeno da se kompjuterski programi bilo u izvornom ili izvršnom kodu štite kao književna dela prema Bernskoj </a:t>
            </a:r>
            <a:r>
              <a:rPr lang="sr-Latn-RS" dirty="0" smtClean="0"/>
              <a:t>konvenciji</a:t>
            </a:r>
          </a:p>
          <a:p>
            <a:r>
              <a:rPr lang="sr-Latn-RS" dirty="0"/>
              <a:t>ideje i principi, na kojima je zasnovan bilo koji element kompjuterskog programa uključujući i interfejs (interface), ne štite </a:t>
            </a:r>
            <a:r>
              <a:rPr lang="sr-Latn-RS" dirty="0" smtClean="0"/>
              <a:t>se autorskim </a:t>
            </a:r>
            <a:r>
              <a:rPr lang="sr-Latn-RS" dirty="0"/>
              <a:t>pravom</a:t>
            </a:r>
            <a:r>
              <a:rPr lang="sr-Latn-RS" dirty="0" smtClean="0"/>
              <a:t>.</a:t>
            </a:r>
          </a:p>
          <a:p>
            <a:r>
              <a:rPr lang="sr-Latn-RS" dirty="0"/>
              <a:t> autor ima </a:t>
            </a:r>
            <a:r>
              <a:rPr lang="sr-Latn-RS" dirty="0">
                <a:solidFill>
                  <a:srgbClr val="FF0000"/>
                </a:solidFill>
              </a:rPr>
              <a:t>isključiva prava </a:t>
            </a:r>
            <a:r>
              <a:rPr lang="sr-Latn-RS" dirty="0"/>
              <a:t>da vrši umnožavanje kompjuterskih programa; da prevodi, adaptira, prilagođava ili menja kompjuterski program, te da vrše distribuciju ili iznajmljivanje kompjuterskog programa ili njegovih kopija</a:t>
            </a:r>
          </a:p>
        </p:txBody>
      </p:sp>
    </p:spTree>
    <p:extLst>
      <p:ext uri="{BB962C8B-B14F-4D97-AF65-F5344CB8AC3E}">
        <p14:creationId xmlns:p14="http://schemas.microsoft.com/office/powerpoint/2010/main" val="139446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Ograničnja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vezi računarskih 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Dozvoljeno je licu koje na zakonit način koristi računarski program da radi uobičajnog korišćenja bez saglasnosti </a:t>
            </a:r>
            <a:r>
              <a:rPr lang="sr-Latn-RS" dirty="0" smtClean="0">
                <a:solidFill>
                  <a:srgbClr val="FF0000"/>
                </a:solidFill>
              </a:rPr>
              <a:t>autora:</a:t>
            </a:r>
            <a:endParaRPr lang="sr-Latn-RS" dirty="0" smtClean="0"/>
          </a:p>
          <a:p>
            <a:r>
              <a:rPr lang="sr-Latn-RS" dirty="0" smtClean="0"/>
              <a:t>Smešta program u memoriju računara i pušta program u rad</a:t>
            </a:r>
          </a:p>
          <a:p>
            <a:r>
              <a:rPr lang="sr-Latn-RS" dirty="0" smtClean="0"/>
              <a:t>Otklanja greške u programu i vrši neophodne izmene u skladu sa njegovom svrhom</a:t>
            </a:r>
          </a:p>
          <a:p>
            <a:r>
              <a:rPr lang="sr-Latn-RS" dirty="0" smtClean="0"/>
              <a:t>Načini jedan prmerak programa na trajnom nosaču</a:t>
            </a:r>
          </a:p>
          <a:p>
            <a:r>
              <a:rPr lang="sr-Latn-RS" dirty="0" smtClean="0"/>
              <a:t>Izvrši dekompilaciju programa iskjučivo radi pribavljanja neophodnih podataka radi postizanja interoperabilnosti</a:t>
            </a:r>
          </a:p>
          <a:p>
            <a:pPr marL="0" indent="0">
              <a:buNone/>
            </a:pPr>
            <a:r>
              <a:rPr lang="sr-Latn-RS" dirty="0"/>
              <a:t>S</a:t>
            </a:r>
            <a:r>
              <a:rPr lang="sr-Latn-RS" dirty="0" smtClean="0"/>
              <a:t>aglasnost </a:t>
            </a:r>
            <a:r>
              <a:rPr lang="sr-Latn-RS" dirty="0"/>
              <a:t>autora, odnosno nosioca autorskog prava nije potrebna u slučaju korišćenja kompjuterskog programa u svrhu tehničkog i naučnog istraživanja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Potrebno je jasno razgraničiti «patent» kao pravo od «pronalaska» koji je objekt tog prava. </a:t>
            </a:r>
            <a:endParaRPr lang="en-U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“Pronalazak </a:t>
            </a:r>
            <a:r>
              <a:rPr lang="sr-Latn-RS" dirty="0" smtClean="0"/>
              <a:t>je uputstvo za plansko korišćenje savladivih prirodnih sila, izuzev onih koje upravljaju aktivnostima ljudskog razuma, radi neposrednog proizvođenja uzročno predvidive posledice. “ </a:t>
            </a:r>
            <a:r>
              <a:rPr lang="sr-Latn-RS" dirty="0" smtClean="0"/>
              <a:t>(Presude </a:t>
            </a:r>
            <a:r>
              <a:rPr lang="sr-Latn-RS" dirty="0" smtClean="0"/>
              <a:t>nemačkog BGH iz 1969, 1976 i </a:t>
            </a:r>
            <a:r>
              <a:rPr lang="sr-Latn-RS" dirty="0" smtClean="0"/>
              <a:t>1980)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Patent</a:t>
            </a:r>
            <a:r>
              <a:rPr lang="sr-Latn-RS" dirty="0" smtClean="0"/>
              <a:t> je pravo koje se priznaje za pronalazak iz bilo koje oblasti tehnika, koji je nov, koji ima inventivni nivo i koji je industrijski primjenljiv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51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Patentna zaštita kompjuterskih 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 smtClean="0"/>
              <a:t>Danas, u većini država, </a:t>
            </a:r>
            <a:r>
              <a:rPr lang="sr-Latn-RS" dirty="0" smtClean="0">
                <a:solidFill>
                  <a:srgbClr val="FF0000"/>
                </a:solidFill>
              </a:rPr>
              <a:t>kompjuterski program kao takav ne uživaju patentnu zaštitu</a:t>
            </a:r>
            <a:r>
              <a:rPr lang="sr-Latn-RS" dirty="0" smtClean="0"/>
              <a:t>. </a:t>
            </a:r>
          </a:p>
          <a:p>
            <a:pPr marL="0" indent="0">
              <a:buNone/>
            </a:pPr>
            <a:r>
              <a:rPr lang="sr-Latn-RS" dirty="0" smtClean="0"/>
              <a:t>Osnovni argumenti kojima se u stručnim krugovima pravda ovo rešenje </a:t>
            </a:r>
            <a:r>
              <a:rPr lang="en-US" dirty="0" err="1" smtClean="0"/>
              <a:t>su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 što kompjuterski programi </a:t>
            </a:r>
            <a:r>
              <a:rPr lang="sr-Latn-RS" dirty="0" smtClean="0">
                <a:solidFill>
                  <a:srgbClr val="FF0000"/>
                </a:solidFill>
              </a:rPr>
              <a:t>nemaju tehničku prirodu, te nedostatak novosti i inventivnog nivoa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što se učenje (zadatak i rešenje) sadržano u računarskom programu, </a:t>
            </a:r>
            <a:r>
              <a:rPr lang="sr-Latn-RS" dirty="0" smtClean="0">
                <a:solidFill>
                  <a:srgbClr val="FF0000"/>
                </a:solidFill>
              </a:rPr>
              <a:t>nalazi u celini u sferi ljudske razumske aktivnosti</a:t>
            </a:r>
            <a:r>
              <a:rPr lang="sr-Latn-RS" dirty="0" smtClean="0"/>
              <a:t>, tj. na matemetičko-logičko-organizacionom polju</a:t>
            </a:r>
          </a:p>
          <a:p>
            <a:r>
              <a:rPr lang="sr-Latn-RS" dirty="0"/>
              <a:t>u nekim slučajevima mogu biti primenjene i odredbe zakona koje se odnose na isključenje iz zaštite otkrića, naučnih teorija i matematičkih metoda. </a:t>
            </a:r>
          </a:p>
        </p:txBody>
      </p:sp>
    </p:spTree>
    <p:extLst>
      <p:ext uri="{BB962C8B-B14F-4D97-AF65-F5344CB8AC3E}">
        <p14:creationId xmlns:p14="http://schemas.microsoft.com/office/powerpoint/2010/main" val="468339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Patentna zaštita kompjuterskih programa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Konvencijom o evropskom patentu </a:t>
            </a:r>
            <a:r>
              <a:rPr lang="sr-Latn-RS" dirty="0" smtClean="0"/>
              <a:t>je izričito predviđeno da su kompjuterski programi izuzeti iz patentne zaštite</a:t>
            </a:r>
          </a:p>
          <a:p>
            <a:r>
              <a:rPr lang="sr-Latn-RS" dirty="0" smtClean="0"/>
              <a:t>"Evropski patenti će biti odobreni za bilo koje pronalaske u svim oblastima tehnologije, pod uslovom da su novi, da sadrže inventivni nivo i da su pogodni za primenu u industriji". </a:t>
            </a:r>
          </a:p>
          <a:p>
            <a:r>
              <a:rPr lang="sr-Latn-RS" dirty="0"/>
              <a:t>Prema odluci Žalbenog veća broj T 1173/97,</a:t>
            </a:r>
            <a:r>
              <a:rPr lang="sr-Latn-RS" dirty="0">
                <a:solidFill>
                  <a:srgbClr val="FF0000"/>
                </a:solidFill>
              </a:rPr>
              <a:t> kompjuterski programi imaju tehničku prirodu </a:t>
            </a:r>
            <a:r>
              <a:rPr lang="sr-Latn-RS" dirty="0"/>
              <a:t>ukoliko dovode do fizičkih promena u hardveru, ali na način da proizvode dalji tehnički efekat koji je više od „trivijalne tehničke interakcije između softvera i hardvera“. </a:t>
            </a:r>
          </a:p>
        </p:txBody>
      </p:sp>
    </p:spTree>
    <p:extLst>
      <p:ext uri="{BB962C8B-B14F-4D97-AF65-F5344CB8AC3E}">
        <p14:creationId xmlns:p14="http://schemas.microsoft.com/office/powerpoint/2010/main" val="99878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Patentna zaštita kompjuterskih programa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M</a:t>
            </a:r>
            <a:r>
              <a:rPr lang="sr-Latn-RS" dirty="0" smtClean="0"/>
              <a:t>etodologiji ispitivanja patenata EPO-a: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pronalazak, koji karakteriše program i koji predstavlja tehnički proces </a:t>
            </a:r>
            <a:r>
              <a:rPr lang="sr-Latn-RS" dirty="0" smtClean="0"/>
              <a:t>(npr. proces proizvodnje kojim upravlja kompjuterski program) </a:t>
            </a:r>
            <a:r>
              <a:rPr lang="sr-Latn-RS" dirty="0" smtClean="0">
                <a:solidFill>
                  <a:srgbClr val="FF0000"/>
                </a:solidFill>
              </a:rPr>
              <a:t>ili koji ima tehnički efekt </a:t>
            </a:r>
            <a:r>
              <a:rPr lang="sr-Latn-RS" dirty="0" smtClean="0"/>
              <a:t>(npr. program kojim se povećava radna memorija kompjutera),</a:t>
            </a:r>
            <a:r>
              <a:rPr lang="sr-Latn-RS" dirty="0" smtClean="0">
                <a:solidFill>
                  <a:srgbClr val="FF0000"/>
                </a:solidFill>
              </a:rPr>
              <a:t> daje tehnički doprinos i zato je patentibilan</a:t>
            </a:r>
          </a:p>
          <a:p>
            <a:r>
              <a:rPr lang="sr-Latn-RS" dirty="0" smtClean="0"/>
              <a:t>Zahvaljujući </a:t>
            </a:r>
            <a:r>
              <a:rPr lang="sr-Latn-RS" dirty="0"/>
              <a:t>ovoj metodologiji, naglo je porastao broj patenata koje EPO izdaje za pronalaske vezane za softver, posebno pronalaske  koji se odnose na upravljanje tehnološkim </a:t>
            </a:r>
            <a:r>
              <a:rPr lang="sr-Latn-RS" dirty="0" smtClean="0"/>
              <a:t>postupkom</a:t>
            </a:r>
            <a:endParaRPr lang="en-U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4289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Patentna zaštita kompjuterskih programa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EPO ne izdaje patente za softvere namenjene za obavljanje poslovnih metoda </a:t>
            </a:r>
            <a:r>
              <a:rPr lang="sr-Latn-RS" dirty="0" smtClean="0"/>
              <a:t>iz razloga što su poslovne metode, kao takve izuzete iz patentne zaštite</a:t>
            </a:r>
          </a:p>
          <a:p>
            <a:r>
              <a:rPr lang="sr-Latn-RS" dirty="0" smtClean="0"/>
              <a:t>Apelacioni </a:t>
            </a:r>
            <a:r>
              <a:rPr lang="sr-Latn-RS" dirty="0" smtClean="0"/>
              <a:t>sud SAD je u predmetu </a:t>
            </a:r>
            <a:r>
              <a:rPr lang="sr-Latn-RS" i="1" dirty="0" smtClean="0"/>
              <a:t>State Street Bank &amp; Trust C. V Signature Finantial Group </a:t>
            </a:r>
            <a:r>
              <a:rPr lang="sr-Latn-RS" dirty="0" smtClean="0"/>
              <a:t>dozvolio zahtev za zaštitu kompjuterizovanog postupka za korišćenje zajedničkih </a:t>
            </a:r>
            <a:r>
              <a:rPr lang="sr-Latn-RS" dirty="0" smtClean="0"/>
              <a:t>saveznih fondova </a:t>
            </a:r>
            <a:r>
              <a:rPr lang="sr-Latn-RS" dirty="0" smtClean="0"/>
              <a:t>putem patenta, zbog korisnog i praktičnog aspekta ovog metoda</a:t>
            </a:r>
            <a:endParaRPr lang="en-US" dirty="0" smtClean="0"/>
          </a:p>
          <a:p>
            <a:r>
              <a:rPr lang="en-US" dirty="0" err="1" smtClean="0"/>
              <a:t>Pregovori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trilaterele</a:t>
            </a:r>
            <a:r>
              <a:rPr lang="sr-Latn-RS" dirty="0" smtClean="0"/>
              <a:t> (SAD, EPO i Japan)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03904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baza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Nakon pojave elektronskih baza podataka pojavila se potreba za njihovom pravnom zaštitom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 </a:t>
            </a:r>
            <a:r>
              <a:rPr lang="sr-Latn-RS" dirty="0" smtClean="0"/>
              <a:t>U počeku su na zaštitu ove vrste intelektualnih tvorevina primijenjene odredbe Zakona o autorskom i srodnim pravima koje se odnose na </a:t>
            </a:r>
            <a:r>
              <a:rPr lang="sr-Latn-RS" dirty="0" smtClean="0">
                <a:solidFill>
                  <a:srgbClr val="FF0000"/>
                </a:solidFill>
              </a:rPr>
              <a:t>zbirke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RS" dirty="0"/>
              <a:t> WIPO ugovor o autorskom </a:t>
            </a:r>
            <a:r>
              <a:rPr lang="sr-Latn-RS" dirty="0" smtClean="0"/>
              <a:t>pravu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Baza podataka je zbirka </a:t>
            </a:r>
            <a:r>
              <a:rPr lang="sr-Latn-RS" dirty="0">
                <a:solidFill>
                  <a:srgbClr val="FF0000"/>
                </a:solidFill>
              </a:rPr>
              <a:t>uređenih i sistematizovanih podataka, autorskih dela i drugih materijala koji su dostupni elektronskim i drugim </a:t>
            </a:r>
            <a:r>
              <a:rPr lang="sr-Latn-RS" dirty="0" smtClean="0">
                <a:solidFill>
                  <a:srgbClr val="FF0000"/>
                </a:solidFill>
              </a:rPr>
              <a:t>putem</a:t>
            </a:r>
          </a:p>
          <a:p>
            <a:r>
              <a:rPr lang="sr-Latn-RS" dirty="0" smtClean="0"/>
              <a:t>Pod bazom </a:t>
            </a:r>
            <a:r>
              <a:rPr lang="sr-Latn-RS" dirty="0"/>
              <a:t>podataka obuhvaćeni su instrumenti neophodni za njeno funkcionisanje, kao što su </a:t>
            </a:r>
            <a:r>
              <a:rPr lang="sr-Latn-RS" dirty="0">
                <a:solidFill>
                  <a:srgbClr val="FF0000"/>
                </a:solidFill>
              </a:rPr>
              <a:t>rečnik, indeks, ili sistem za dobijanje i prikazivanje informacija</a:t>
            </a:r>
            <a:endParaRPr lang="sr-Latn-R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0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baza podataka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dirty="0"/>
              <a:t>S</a:t>
            </a:r>
            <a:r>
              <a:rPr lang="it-IT" i="1" dirty="0" smtClean="0"/>
              <a:t>ui </a:t>
            </a:r>
            <a:r>
              <a:rPr lang="it-IT" i="1" dirty="0"/>
              <a:t>generis </a:t>
            </a:r>
            <a:r>
              <a:rPr lang="sr-Latn-RS" dirty="0" smtClean="0"/>
              <a:t>zaštita</a:t>
            </a:r>
            <a:r>
              <a:rPr lang="it-IT" dirty="0" smtClean="0"/>
              <a:t> i</a:t>
            </a:r>
            <a:r>
              <a:rPr lang="sr-Latn-RS" dirty="0" smtClean="0"/>
              <a:t> zaštita</a:t>
            </a:r>
            <a:r>
              <a:rPr lang="it-IT" dirty="0" smtClean="0"/>
              <a:t> </a:t>
            </a:r>
            <a:r>
              <a:rPr lang="it-IT" dirty="0"/>
              <a:t>autorskim pravom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originalna baza podataka je zaštićena autorskim pravom ukoliko ona s obzirom na izbor, raspored ili način izlaganja svog sadržaja, predstavljaju </a:t>
            </a:r>
            <a:r>
              <a:rPr lang="sr-Latn-RS" dirty="0" smtClean="0">
                <a:solidFill>
                  <a:srgbClr val="FF0000"/>
                </a:solidFill>
              </a:rPr>
              <a:t>originalnu duhovnu </a:t>
            </a:r>
            <a:r>
              <a:rPr lang="sr-Latn-RS" dirty="0" smtClean="0">
                <a:solidFill>
                  <a:srgbClr val="FF0000"/>
                </a:solidFill>
              </a:rPr>
              <a:t>tvorevinu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Originala baza podataka - ona koja je različita od svih postojećih baza</a:t>
            </a:r>
          </a:p>
          <a:p>
            <a:r>
              <a:rPr lang="sr-Latn-RS" dirty="0" smtClean="0"/>
              <a:t>u </a:t>
            </a:r>
            <a:r>
              <a:rPr lang="sr-Latn-RS" dirty="0"/>
              <a:t>nekim oblicima stvaralaštva originalnost je određena praktičnim tehničkim, logičkim i funkcioalnim parametrima što daje malo prostora za razvoj individualnih crta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38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baza podataka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Zaštita baze podataka kao </a:t>
            </a:r>
            <a:r>
              <a:rPr lang="sr-Latn-RS" dirty="0" smtClean="0">
                <a:solidFill>
                  <a:srgbClr val="FF0000"/>
                </a:solidFill>
              </a:rPr>
              <a:t>sui  generis  prava </a:t>
            </a:r>
            <a:r>
              <a:rPr lang="sr-Latn-RS" dirty="0" smtClean="0"/>
              <a:t>odnosi se na zaštitu baze podataka koja ne ispunjava uslove autorsko pravne zaštite jer joj nedostaje originalnost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/>
              <a:t>Ove </a:t>
            </a:r>
            <a:r>
              <a:rPr lang="sr-Latn-RS" dirty="0" smtClean="0"/>
              <a:t>baze podataka </a:t>
            </a:r>
            <a:r>
              <a:rPr lang="sr-Latn-RS" dirty="0" smtClean="0">
                <a:solidFill>
                  <a:srgbClr val="FF0000"/>
                </a:solidFill>
              </a:rPr>
              <a:t>nisu rezultat duhovnog stvaralaštva nego privrednog poduhvata </a:t>
            </a:r>
            <a:r>
              <a:rPr lang="sr-Latn-RS" dirty="0" smtClean="0"/>
              <a:t>kao npr. baze koje su sačinjene samo po abecednom redu kao što je telefonski imenik i sl.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Subjekt zaštite </a:t>
            </a:r>
            <a:r>
              <a:rPr lang="sr-Latn-RS" dirty="0" smtClean="0"/>
              <a:t>je lice koje je učinilo značajna finansijska sredstva u pribavljanje, proveru i prezentaciju njenog sadržaja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sr-Latn-RS" dirty="0" smtClean="0"/>
              <a:t>Zašita u ovom slučaju traje 15 godina, a ukoliko se izvrše značajne izmjene u samoj bazi zaštita se produžava za dodatnih 15 godina.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0932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Autorsko i srodna prava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Autorsko pravo</a:t>
            </a:r>
          </a:p>
          <a:p>
            <a:r>
              <a:rPr lang="sr-Latn-RS" dirty="0" smtClean="0"/>
              <a:t>Pravo interpretatora</a:t>
            </a:r>
          </a:p>
          <a:p>
            <a:r>
              <a:rPr lang="sr-Latn-RS" dirty="0" smtClean="0"/>
              <a:t>Pravo proizvođača fonograma</a:t>
            </a:r>
          </a:p>
          <a:p>
            <a:r>
              <a:rPr lang="sr-Latn-RS" dirty="0" smtClean="0"/>
              <a:t>Pravo proizvođača videograma</a:t>
            </a:r>
          </a:p>
          <a:p>
            <a:r>
              <a:rPr lang="sr-Latn-RS" dirty="0" smtClean="0"/>
              <a:t>Pravo proizvođača emisija</a:t>
            </a:r>
          </a:p>
          <a:p>
            <a:r>
              <a:rPr lang="sr-Latn-RS" dirty="0" smtClean="0"/>
              <a:t>Pravo proizvođača baze podataka </a:t>
            </a:r>
          </a:p>
          <a:p>
            <a:r>
              <a:rPr lang="sr-Latn-RS" dirty="0" smtClean="0"/>
              <a:t>Pravo prvog proizvođača slobodnog dela</a:t>
            </a:r>
          </a:p>
          <a:p>
            <a:r>
              <a:rPr lang="sr-Latn-RS" dirty="0" smtClean="0"/>
              <a:t>Pravo izdavača štampanih dela na posebnu naknadu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27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baza 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/>
              <a:t>Proizvođač baze podataka kao sui generis pravo ima </a:t>
            </a:r>
            <a:r>
              <a:rPr lang="sr-Latn-RS" dirty="0" smtClean="0">
                <a:solidFill>
                  <a:srgbClr val="FF0000"/>
                </a:solidFill>
              </a:rPr>
              <a:t>isključivo pravo da drugome zabrani ili dozvoli</a:t>
            </a:r>
            <a:r>
              <a:rPr lang="sr-Latn-RS" dirty="0"/>
              <a:t>:</a:t>
            </a:r>
            <a:r>
              <a:rPr lang="sr-Latn-RS" dirty="0" smtClean="0"/>
              <a:t>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umnožavanje</a:t>
            </a:r>
            <a:r>
              <a:rPr lang="sr-Latn-RS" dirty="0" smtClean="0"/>
              <a:t> baze podataka u celini ili njenih bitnih delova, za bilo koju namenu i u bilo kojoj formi;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stavljanje u promet i davanje u zakup </a:t>
            </a:r>
            <a:r>
              <a:rPr lang="sr-Latn-RS" dirty="0" smtClean="0"/>
              <a:t>primeraka cele baze podataka ili njenih bitnih delova;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interaktivno činjenje dostupnim javnosti </a:t>
            </a:r>
            <a:r>
              <a:rPr lang="sr-Latn-RS" dirty="0" smtClean="0"/>
              <a:t>žičnim ili bežičnim putem i svaki drugi oblik javnog saopštavanja baze podataka u celini ili njenih bitnih delova</a:t>
            </a:r>
          </a:p>
          <a:p>
            <a:pPr marL="0" indent="0">
              <a:buNone/>
            </a:pPr>
            <a:r>
              <a:rPr lang="sr-Latn-RS" dirty="0"/>
              <a:t>Zakonom je ovlašćenom korisniku baze podataka dozvoljeno da bez saglasnosti nosioca prava umnožava i prerađuje bazu ukoliko je o neophodno radi pristupa njenom </a:t>
            </a:r>
            <a:r>
              <a:rPr lang="sr-Latn-RS" dirty="0" smtClean="0"/>
              <a:t>sadržaju</a:t>
            </a:r>
          </a:p>
        </p:txBody>
      </p:sp>
    </p:spTree>
    <p:extLst>
      <p:ext uri="{BB962C8B-B14F-4D97-AF65-F5344CB8AC3E}">
        <p14:creationId xmlns:p14="http://schemas.microsoft.com/office/powerpoint/2010/main" val="20795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topografija integrisanih </a:t>
            </a:r>
            <a:r>
              <a:rPr lang="en-US" dirty="0" smtClean="0"/>
              <a:t>kola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Džek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Kilbi (Jack Kilby) je 1959. godine patentirao «mikročip», </a:t>
            </a:r>
            <a:r>
              <a:rPr lang="sr-Latn-RS" dirty="0" smtClean="0"/>
              <a:t>čime je u savremenom smislu riječi uspostavljena osnova za razvoj računarske industrije</a:t>
            </a:r>
          </a:p>
          <a:p>
            <a:r>
              <a:rPr lang="sr-Latn-RS" dirty="0" smtClean="0"/>
              <a:t>Mikročip predstavlja uređaj najvećim dijelom napravljen od silikona koji se sastoji od više slojeva poluprovodničkih i izolacionih materijala koji čine mikro-elektronsko kolo i koji se koriste za čuvanje, izvršenje ili rad memorije kompjutera i kompjuterskih programa.</a:t>
            </a:r>
          </a:p>
          <a:p>
            <a:r>
              <a:rPr lang="sr-Latn-RS" dirty="0" smtClean="0"/>
              <a:t>Nakon </a:t>
            </a:r>
            <a:r>
              <a:rPr lang="sr-Latn-RS" dirty="0"/>
              <a:t>pojave "čipova", pojavili su se alati za njihovu serijsku </a:t>
            </a:r>
            <a:r>
              <a:rPr lang="sr-Latn-RS" dirty="0" smtClean="0"/>
              <a:t>proizvodnju</a:t>
            </a:r>
            <a:r>
              <a:rPr lang="en-US" dirty="0" smtClean="0"/>
              <a:t>. </a:t>
            </a:r>
            <a:r>
              <a:rPr lang="sr-Latn-RS" dirty="0"/>
              <a:t>Savremena tehnologija </a:t>
            </a:r>
            <a:r>
              <a:rPr lang="sr-Latn-RS" dirty="0" smtClean="0"/>
              <a:t>omogućava </a:t>
            </a:r>
            <a:r>
              <a:rPr lang="sr-Latn-RS" dirty="0"/>
              <a:t>da se svi elementi </a:t>
            </a:r>
            <a:r>
              <a:rPr lang="sr-Latn-RS" dirty="0" smtClean="0"/>
              <a:t>sklopa </a:t>
            </a:r>
            <a:r>
              <a:rPr lang="sr-Latn-RS" dirty="0">
                <a:solidFill>
                  <a:srgbClr val="FF0000"/>
                </a:solidFill>
              </a:rPr>
              <a:t>(</a:t>
            </a:r>
            <a:r>
              <a:rPr lang="sr-Latn-RS" dirty="0" smtClean="0">
                <a:solidFill>
                  <a:srgbClr val="FF0000"/>
                </a:solidFill>
              </a:rPr>
              <a:t>tranzistori</a:t>
            </a:r>
            <a:r>
              <a:rPr lang="sr-Latn-RS" dirty="0">
                <a:solidFill>
                  <a:srgbClr val="FF0000"/>
                </a:solidFill>
              </a:rPr>
              <a:t>, diode, otpornici, kondenzatori i </a:t>
            </a:r>
            <a:r>
              <a:rPr lang="sr-Latn-RS" dirty="0" smtClean="0">
                <a:solidFill>
                  <a:srgbClr val="FF0000"/>
                </a:solidFill>
              </a:rPr>
              <a:t>dr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sr-Latn-RS" dirty="0" smtClean="0"/>
              <a:t>) smeste </a:t>
            </a:r>
            <a:r>
              <a:rPr lang="sr-Latn-RS" dirty="0"/>
              <a:t>unutar male pločice kristala. </a:t>
            </a:r>
            <a:endParaRPr lang="sr-Latn-RS" dirty="0" smtClean="0"/>
          </a:p>
          <a:p>
            <a:r>
              <a:rPr lang="sr-Latn-RS" dirty="0">
                <a:solidFill>
                  <a:srgbClr val="FF0000"/>
                </a:solidFill>
              </a:rPr>
              <a:t>Vašingtonski sporazum o intelektualnoj svojini u vezi sa integrisanim </a:t>
            </a:r>
            <a:r>
              <a:rPr lang="sr-Latn-RS" dirty="0" smtClean="0">
                <a:solidFill>
                  <a:srgbClr val="FF0000"/>
                </a:solidFill>
              </a:rPr>
              <a:t>kolima (1989)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46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topografija integrisanih kola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Topografija je, kao i pronalazak i autorsko delo, nematerijalno dobro.</a:t>
            </a:r>
          </a:p>
          <a:p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Predmet zaštite je trodimenzionalni raspored elemenata integrisanog kola i veza između njih</a:t>
            </a:r>
            <a:r>
              <a:rPr lang="sr-Latn-RS" dirty="0" smtClean="0"/>
              <a:t>, a ne proizvod u koji je zaštita inkorporisana</a:t>
            </a:r>
          </a:p>
          <a:p>
            <a:r>
              <a:rPr lang="sr-Latn-RS" dirty="0"/>
              <a:t>nesporno je tehnička priroda topografije integrisanih </a:t>
            </a:r>
            <a:r>
              <a:rPr lang="sr-Latn-RS" dirty="0" smtClean="0"/>
              <a:t>kola</a:t>
            </a:r>
          </a:p>
          <a:p>
            <a:r>
              <a:rPr lang="sr-Latn-RS" dirty="0"/>
              <a:t>Uslov zaštite </a:t>
            </a:r>
            <a:r>
              <a:rPr lang="sr-Latn-RS" dirty="0" smtClean="0">
                <a:solidFill>
                  <a:srgbClr val="FF0000"/>
                </a:solidFill>
              </a:rPr>
              <a:t>originalnost</a:t>
            </a:r>
            <a:r>
              <a:rPr lang="sr-Latn-RS" dirty="0"/>
              <a:t>. Skoro sve topografije su kombinacije i prilagođavanja postojećih topografija. </a:t>
            </a:r>
            <a:r>
              <a:rPr lang="sr-Latn-RS" dirty="0">
                <a:solidFill>
                  <a:srgbClr val="FF0000"/>
                </a:solidFill>
              </a:rPr>
              <a:t>Bitno je, </a:t>
            </a:r>
            <a:r>
              <a:rPr lang="sr-Latn-RS" dirty="0" smtClean="0">
                <a:solidFill>
                  <a:srgbClr val="FF0000"/>
                </a:solidFill>
              </a:rPr>
              <a:t>da </a:t>
            </a:r>
            <a:r>
              <a:rPr lang="sr-Latn-RS" dirty="0">
                <a:solidFill>
                  <a:srgbClr val="FF0000"/>
                </a:solidFill>
              </a:rPr>
              <a:t>ona, kao celina, u trenutku njenog nastanka nije uobičajna stvar</a:t>
            </a:r>
            <a:r>
              <a:rPr lang="sr-Latn-RS" dirty="0" smtClean="0">
                <a:solidFill>
                  <a:srgbClr val="FF0000"/>
                </a:solidFill>
              </a:rPr>
              <a:t>.</a:t>
            </a:r>
          </a:p>
          <a:p>
            <a:r>
              <a:rPr lang="sr-Latn-RS" dirty="0" smtClean="0"/>
              <a:t> </a:t>
            </a:r>
            <a:r>
              <a:rPr lang="sr-Latn-RS" dirty="0"/>
              <a:t>Pored toga, ovu vrstu intelektualnog stvaralaštva  karakteriše </a:t>
            </a:r>
            <a:r>
              <a:rPr lang="sr-Latn-RS" dirty="0">
                <a:solidFill>
                  <a:srgbClr val="FF0000"/>
                </a:solidFill>
              </a:rPr>
              <a:t>niži inventivni nivo </a:t>
            </a:r>
            <a:r>
              <a:rPr lang="sr-Latn-RS" dirty="0"/>
              <a:t>u odnosu na pronalaske koji se štite patentom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 ovaj </a:t>
            </a:r>
            <a:r>
              <a:rPr lang="sr-Latn-RS" dirty="0"/>
              <a:t>oblik zaštite primeren je samo za zaštitu pronalazaka </a:t>
            </a:r>
            <a:r>
              <a:rPr lang="sr-Latn-RS" dirty="0">
                <a:solidFill>
                  <a:srgbClr val="FF0000"/>
                </a:solidFill>
              </a:rPr>
              <a:t>u samo jednoj tehničkoj oblasti.</a:t>
            </a:r>
            <a:r>
              <a:rPr lang="sr-Latn-R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4417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Zaštita topografija integrisanih kola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T</a:t>
            </a:r>
            <a:r>
              <a:rPr lang="sr-Latn-RS" dirty="0" smtClean="0"/>
              <a:t>opografija </a:t>
            </a:r>
            <a:r>
              <a:rPr lang="sr-Latn-RS" dirty="0"/>
              <a:t>integrisanih kola je </a:t>
            </a:r>
            <a:r>
              <a:rPr lang="sr-Latn-RS" dirty="0">
                <a:solidFill>
                  <a:srgbClr val="FF0000"/>
                </a:solidFill>
              </a:rPr>
              <a:t>sintetičko pravo </a:t>
            </a:r>
            <a:r>
              <a:rPr lang="sr-Latn-RS" dirty="0"/>
              <a:t>koje obuhvata elemente patentnog prava, poslovne tajne, prava industrijskog dizajna i autorskog prava. </a:t>
            </a:r>
          </a:p>
          <a:p>
            <a:r>
              <a:rPr lang="sr-Latn-RS" dirty="0" smtClean="0"/>
              <a:t>Prijava za zaštitu se može podneti</a:t>
            </a:r>
            <a:r>
              <a:rPr lang="sr-Latn-RS" dirty="0" smtClean="0">
                <a:solidFill>
                  <a:srgbClr val="FF0000"/>
                </a:solidFill>
              </a:rPr>
              <a:t> dve godine od dana prvog privrednog iskorišćavanja</a:t>
            </a:r>
            <a:r>
              <a:rPr lang="sr-Latn-RS" dirty="0" smtClean="0"/>
              <a:t>, odnosno petnaest godina od dana njenog nastanka. </a:t>
            </a:r>
            <a:r>
              <a:rPr lang="sr-Latn-RS" dirty="0" smtClean="0">
                <a:solidFill>
                  <a:srgbClr val="FF0000"/>
                </a:solidFill>
              </a:rPr>
              <a:t>Prijava sadrži </a:t>
            </a:r>
            <a:r>
              <a:rPr lang="sr-Latn-RS" dirty="0" smtClean="0"/>
              <a:t>zahtev za priznanje prava; opis topografije i njene elektronske funkcije i grafički ili drugi prikaz topografije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sr-Latn-RS" dirty="0" smtClean="0"/>
              <a:t>Podnosilac prijave može prilikom njenog podnošenja </a:t>
            </a:r>
            <a:r>
              <a:rPr lang="sr-Latn-RS" dirty="0" smtClean="0">
                <a:solidFill>
                  <a:srgbClr val="FF0000"/>
                </a:solidFill>
              </a:rPr>
              <a:t>tražiti da se delovi grafičkog i drugog prikaza, koji predstavljaju poslovnu tajnu, ne objavljuju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Postupak ispitivanja: </a:t>
            </a:r>
            <a:r>
              <a:rPr lang="sr-Latn-RS" dirty="0" smtClean="0"/>
              <a:t>formalnog ispitivanje i ispitivanje materijalnih uslova (opozicija)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41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Postupak zaštite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U pogledu ispitivanja materijalnih uslova za priznanje topografije poluprovodničkih proizvoda, slično kao i kod patenata, u uporednom pravu uspostavljena su dva sistema: </a:t>
            </a:r>
          </a:p>
          <a:p>
            <a:r>
              <a:rPr lang="sr-Latn-RS" dirty="0" smtClean="0"/>
              <a:t>sistem registracije </a:t>
            </a:r>
          </a:p>
          <a:p>
            <a:r>
              <a:rPr lang="sr-Latn-RS" dirty="0" smtClean="0"/>
              <a:t>sistem suštinskog ispitivanja. </a:t>
            </a:r>
          </a:p>
          <a:p>
            <a:r>
              <a:rPr lang="sr-Latn-RS" dirty="0" smtClean="0"/>
              <a:t>Prema </a:t>
            </a:r>
            <a:r>
              <a:rPr lang="sr-Latn-RS" dirty="0" smtClean="0">
                <a:solidFill>
                  <a:srgbClr val="FF0000"/>
                </a:solidFill>
              </a:rPr>
              <a:t>sistemu registracije</a:t>
            </a:r>
            <a:r>
              <a:rPr lang="sr-Latn-RS" dirty="0" smtClean="0"/>
              <a:t>, koji se primjenjuje u većini država, nakon formalnog ispitivanja, ukoliko se utvrdi da je prijava uredna, topografija se upisuje u registar. Svako lice koje smatra da nisu ispunjeni materijalni uslovi, pre svega originalnost, može pokrenuti postupak za oglašavanje ništavnim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86452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Isključiva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Topografija poluprovodničkih proizvoda traje deset godina</a:t>
            </a:r>
          </a:p>
          <a:p>
            <a:pPr marL="0" indent="0">
              <a:buNone/>
            </a:pPr>
            <a:r>
              <a:rPr lang="sr-Latn-RS" dirty="0" smtClean="0"/>
              <a:t>Nosilac </a:t>
            </a:r>
            <a:r>
              <a:rPr lang="sr-Latn-RS" dirty="0"/>
              <a:t>prava iz priznate topografije ima isključivo pravo da zabrani svakom trećem licu da bez njegovog ovlašćenja: 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umnožava </a:t>
            </a:r>
            <a:r>
              <a:rPr lang="sr-Latn-RS" dirty="0">
                <a:solidFill>
                  <a:srgbClr val="FF0000"/>
                </a:solidFill>
              </a:rPr>
              <a:t>topografiju </a:t>
            </a:r>
            <a:r>
              <a:rPr lang="sr-Latn-RS" dirty="0"/>
              <a:t>ili njene bitne delove na bilo koji način ili u bilo kojoj formi; 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komercijalno </a:t>
            </a:r>
            <a:r>
              <a:rPr lang="sr-Latn-RS" dirty="0">
                <a:solidFill>
                  <a:srgbClr val="FF0000"/>
                </a:solidFill>
              </a:rPr>
              <a:t>upotrebljava ili uvozi </a:t>
            </a:r>
            <a:r>
              <a:rPr lang="sr-Latn-RS" dirty="0"/>
              <a:t>za te svrhe zaštićenu topografiju ili poluprovodnički proizvod koji sadrži zaštićenu topografiju ili proizvod koji u sebi sadrži takav poluprovodnički </a:t>
            </a:r>
            <a:r>
              <a:rPr lang="sr-Latn-RS" dirty="0" smtClean="0"/>
              <a:t>proizvod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23078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Poslovna tajna </a:t>
            </a:r>
            <a:r>
              <a:rPr lang="sr-Latn-RS" i="1" dirty="0">
                <a:solidFill>
                  <a:prstClr val="black"/>
                </a:solidFill>
              </a:rPr>
              <a:t>(Know-how)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dirty="0">
                <a:solidFill>
                  <a:prstClr val="black"/>
                </a:solidFill>
              </a:rPr>
              <a:t>U literaturi kao </a:t>
            </a:r>
            <a:r>
              <a:rPr lang="sr-Latn-RS" dirty="0">
                <a:solidFill>
                  <a:srgbClr val="FF0000"/>
                </a:solidFill>
              </a:rPr>
              <a:t>know-how</a:t>
            </a:r>
            <a:r>
              <a:rPr lang="sr-Latn-RS" dirty="0">
                <a:solidFill>
                  <a:prstClr val="black"/>
                </a:solidFill>
              </a:rPr>
              <a:t> se najčešće označavaju tehnička znanja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prstClr val="black"/>
                </a:solidFill>
              </a:rPr>
              <a:t>dok se kao </a:t>
            </a:r>
            <a:r>
              <a:rPr lang="sr-Latn-RS" dirty="0">
                <a:solidFill>
                  <a:srgbClr val="FF0000"/>
                </a:solidFill>
              </a:rPr>
              <a:t>poslovna tajna </a:t>
            </a:r>
            <a:r>
              <a:rPr lang="sr-Latn-RS" dirty="0">
                <a:solidFill>
                  <a:prstClr val="black"/>
                </a:solidFill>
              </a:rPr>
              <a:t>označavaju druge vrste znanja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Poslovna tajna je predmet faktičkog odnosa između onoga ko zna određene informacije i ostalih lica koja ih ne znaju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Faktički odnos ima privid svojinskog odnosa 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Tradicionalno izučava u okviru prava intelektualne svojine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Bitan faktor tržišnog položaja privrednih subjekata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27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Poslovna tajna (Know-how)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sr-Latn-RS" sz="2600" dirty="0" smtClean="0">
                <a:solidFill>
                  <a:srgbClr val="FF0000"/>
                </a:solidFill>
              </a:rPr>
              <a:t>ovreda </a:t>
            </a:r>
            <a:r>
              <a:rPr lang="sr-Latn-RS" sz="2600" dirty="0">
                <a:solidFill>
                  <a:srgbClr val="FF0000"/>
                </a:solidFill>
              </a:rPr>
              <a:t>poslovne tajne </a:t>
            </a:r>
            <a:r>
              <a:rPr lang="en-US" sz="2600" dirty="0">
                <a:solidFill>
                  <a:prstClr val="black"/>
                </a:solidFill>
              </a:rPr>
              <a:t>je </a:t>
            </a:r>
            <a:r>
              <a:rPr lang="sr-Latn-RS" sz="2600" dirty="0">
                <a:solidFill>
                  <a:prstClr val="black"/>
                </a:solidFill>
              </a:rPr>
              <a:t>svaka radnja </a:t>
            </a:r>
            <a:r>
              <a:rPr lang="sr-Latn-CS" sz="2600" dirty="0">
                <a:solidFill>
                  <a:prstClr val="black"/>
                </a:solidFill>
              </a:rPr>
              <a:t>na tržištu kojom se nanosi ili se može naneti šteta konkurentu ili drugom fizičkom odnosno pravnom licu, a naročito:</a:t>
            </a:r>
          </a:p>
          <a:p>
            <a:pPr lvl="0"/>
            <a:r>
              <a:rPr lang="sr-Latn-CS" sz="2600" dirty="0">
                <a:solidFill>
                  <a:prstClr val="black"/>
                </a:solidFill>
              </a:rPr>
              <a:t>povreda ugovornih odredaba o čuvanju poslovne tajne</a:t>
            </a:r>
          </a:p>
          <a:p>
            <a:pPr lvl="0"/>
            <a:r>
              <a:rPr lang="sr-Latn-CS" sz="2600" dirty="0">
                <a:solidFill>
                  <a:prstClr val="black"/>
                </a:solidFill>
              </a:rPr>
              <a:t>zloupotreba poslovnog poverenja</a:t>
            </a:r>
          </a:p>
          <a:p>
            <a:pPr lvl="0"/>
            <a:r>
              <a:rPr lang="sr-Latn-CS" sz="2600" dirty="0">
                <a:solidFill>
                  <a:prstClr val="black"/>
                </a:solidFill>
              </a:rPr>
              <a:t>industrijska ili komercijalna špijunaža</a:t>
            </a:r>
          </a:p>
          <a:p>
            <a:pPr lvl="0"/>
            <a:r>
              <a:rPr lang="sr-Latn-CS" sz="2600" dirty="0">
                <a:solidFill>
                  <a:prstClr val="black"/>
                </a:solidFill>
              </a:rPr>
              <a:t>prevara</a:t>
            </a:r>
          </a:p>
          <a:p>
            <a:pPr lvl="0"/>
            <a:r>
              <a:rPr lang="sr-Latn-CS" sz="2600" dirty="0">
                <a:solidFill>
                  <a:prstClr val="black"/>
                </a:solidFill>
              </a:rPr>
              <a:t>pribavljanje informacije koja predstavlja poslovnu tajnu od strane trećih lica koja znaju ili su bila dužna da znaju da ta informacija predstavlja poslovnu tajnu i da je pribavljena od lica u čijem je zakonitom posedu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29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Poslovna tajna (Know-how)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RS" dirty="0">
                <a:solidFill>
                  <a:prstClr val="black"/>
                </a:solidFill>
              </a:rPr>
              <a:t>Poslovna tajna je korisna informacija koja nije dostupna zainteresovanim licima</a:t>
            </a:r>
          </a:p>
          <a:p>
            <a:pPr lvl="0"/>
            <a:r>
              <a:rPr lang="sr-Latn-RS" dirty="0">
                <a:solidFill>
                  <a:srgbClr val="FF0000"/>
                </a:solidFill>
              </a:rPr>
              <a:t>Informacija</a:t>
            </a:r>
            <a:r>
              <a:rPr lang="sr-Latn-RS" dirty="0">
                <a:solidFill>
                  <a:prstClr val="black"/>
                </a:solidFill>
              </a:rPr>
              <a:t> – podatak  što znači da je nematerijalno dobro. Ona se može saopštiti trećem licu i ono je može svrsishodno primeniti</a:t>
            </a:r>
          </a:p>
          <a:p>
            <a:pPr lvl="0"/>
            <a:r>
              <a:rPr lang="sr-Latn-RS" dirty="0">
                <a:solidFill>
                  <a:srgbClr val="FF0000"/>
                </a:solidFill>
              </a:rPr>
              <a:t>Poslovni karakter informacije </a:t>
            </a:r>
            <a:r>
              <a:rPr lang="sr-Latn-RS" dirty="0">
                <a:solidFill>
                  <a:prstClr val="black"/>
                </a:solidFill>
              </a:rPr>
              <a:t>– od značaja za privređivanje i  konkurentski položaj onoga ko je koristi</a:t>
            </a:r>
          </a:p>
          <a:p>
            <a:pPr lvl="0"/>
            <a:r>
              <a:rPr lang="sr-Latn-RS" dirty="0">
                <a:solidFill>
                  <a:srgbClr val="FF0000"/>
                </a:solidFill>
              </a:rPr>
              <a:t>Korisnost informacije </a:t>
            </a:r>
            <a:r>
              <a:rPr lang="sr-Latn-RS" dirty="0">
                <a:solidFill>
                  <a:prstClr val="black"/>
                </a:solidFill>
              </a:rPr>
              <a:t>– onaj ko je koristi može da unapredi svoje poslovanje</a:t>
            </a:r>
          </a:p>
          <a:p>
            <a:pPr lvl="0"/>
            <a:r>
              <a:rPr lang="sr-Latn-RS" dirty="0">
                <a:solidFill>
                  <a:srgbClr val="FF0000"/>
                </a:solidFill>
              </a:rPr>
              <a:t>Tajnost</a:t>
            </a:r>
            <a:r>
              <a:rPr lang="sr-Latn-RS" dirty="0">
                <a:solidFill>
                  <a:prstClr val="black"/>
                </a:solidFill>
              </a:rPr>
              <a:t> -  nedostupnost informacije trećim licima bez znatnih teškoća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85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sr-Latn-RS" dirty="0" smtClean="0"/>
              <a:t>z</a:t>
            </a:r>
            <a:r>
              <a:rPr lang="en-US" dirty="0" smtClean="0"/>
              <a:t>iv </a:t>
            </a:r>
            <a:r>
              <a:rPr lang="sr-Latn-RS" dirty="0" smtClean="0"/>
              <a:t>i</a:t>
            </a:r>
            <a:r>
              <a:rPr lang="en-US" dirty="0" err="1" smtClean="0"/>
              <a:t>nternet</a:t>
            </a:r>
            <a:r>
              <a:rPr lang="sr-Latn-RS" dirty="0" smtClean="0"/>
              <a:t> domena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RS" dirty="0">
                <a:solidFill>
                  <a:prstClr val="black"/>
                </a:solidFill>
              </a:rPr>
              <a:t>Sistemom internet domena upravlja Korporacoja za dodjeljivanje imena i </a:t>
            </a:r>
            <a:r>
              <a:rPr lang="sr-Latn-RS" dirty="0" smtClean="0">
                <a:solidFill>
                  <a:prstClr val="black"/>
                </a:solidFill>
              </a:rPr>
              <a:t>brojeva (ICANN, Los Anđeles, kalifrnija)</a:t>
            </a:r>
            <a:endParaRPr lang="sr-Latn-RS" dirty="0">
              <a:solidFill>
                <a:prstClr val="black"/>
              </a:solidFill>
            </a:endParaRPr>
          </a:p>
          <a:p>
            <a:pPr lvl="0"/>
            <a:r>
              <a:rPr lang="sr-Latn-RS" dirty="0">
                <a:solidFill>
                  <a:prstClr val="black"/>
                </a:solidFill>
                <a:hlinkClick r:id="rId2"/>
              </a:rPr>
              <a:t>www.primer.rs</a:t>
            </a:r>
            <a:r>
              <a:rPr lang="sr-Latn-RS" dirty="0">
                <a:solidFill>
                  <a:prstClr val="black"/>
                </a:solidFill>
              </a:rPr>
              <a:t> –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.</a:t>
            </a:r>
            <a:r>
              <a:rPr lang="sr-Latn-RS" dirty="0">
                <a:solidFill>
                  <a:srgbClr val="5B9BD5"/>
                </a:solidFill>
              </a:rPr>
              <a:t>rs</a:t>
            </a:r>
            <a:r>
              <a:rPr lang="sr-Latn-RS" dirty="0">
                <a:solidFill>
                  <a:prstClr val="black"/>
                </a:solidFill>
              </a:rPr>
              <a:t> domen prvog nivoa,</a:t>
            </a:r>
          </a:p>
          <a:p>
            <a:pPr lvl="0"/>
            <a:r>
              <a:rPr lang="sr-Latn-RS" i="1" dirty="0">
                <a:solidFill>
                  <a:srgbClr val="00B0F0"/>
                </a:solidFill>
              </a:rPr>
              <a:t> primer- </a:t>
            </a:r>
            <a:r>
              <a:rPr lang="sr-Latn-RS" dirty="0">
                <a:solidFill>
                  <a:prstClr val="black"/>
                </a:solidFill>
              </a:rPr>
              <a:t>domen drugog nivoa – odgovara oznaci putem koje želi da bude prepoznat na nternetu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.com, .net, .org – otvorene za one registrante koji obavljaju odrđenu delatnost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Organizacija koja upravlja domenima prvog nivoa naziva se sponzorom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2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Prava industrijske svojine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Patentno pravo</a:t>
            </a:r>
          </a:p>
          <a:p>
            <a:r>
              <a:rPr lang="sr-Latn-RS" dirty="0" smtClean="0"/>
              <a:t>Pravo žiga</a:t>
            </a:r>
          </a:p>
          <a:p>
            <a:r>
              <a:rPr lang="sr-Latn-RS" dirty="0" smtClean="0"/>
              <a:t>Pravo dizajna</a:t>
            </a:r>
          </a:p>
          <a:p>
            <a:r>
              <a:rPr lang="sr-Latn-RS" dirty="0" smtClean="0"/>
              <a:t>Pravo oznaka geografskog porekla</a:t>
            </a:r>
          </a:p>
          <a:p>
            <a:r>
              <a:rPr lang="sr-Latn-RS" dirty="0" smtClean="0"/>
              <a:t>Pravo zaštite topografija integrisanih kola </a:t>
            </a:r>
          </a:p>
          <a:p>
            <a:r>
              <a:rPr lang="sr-Latn-RS" dirty="0" smtClean="0"/>
              <a:t>Pravo zaštite biljnih sorti</a:t>
            </a:r>
          </a:p>
          <a:p>
            <a:r>
              <a:rPr lang="sr-Latn-RS" dirty="0" smtClean="0"/>
              <a:t>Pravo zaštite tajnih informacija</a:t>
            </a:r>
          </a:p>
          <a:p>
            <a:r>
              <a:rPr lang="sr-Latn-RS" dirty="0" smtClean="0"/>
              <a:t>Pravo suzbijanja nelojalne konkurencije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06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prstClr val="black"/>
                </a:solidFill>
              </a:rPr>
              <a:t>Domeni prvog nivoa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vi-VN" sz="2600" dirty="0">
                <a:solidFill>
                  <a:prstClr val="black"/>
                </a:solidFill>
              </a:rPr>
              <a:t>com –za komercijalne prezentacije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.edu – za prezentacije obrazovnih institucija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.gov – za prezentaciju država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.org – za prezentacije neprofitnih organizacija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.mil – za przentacije vojnih institucija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.info – domen namijenjen za informativne sadržaje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.net – za prezentacije organizacija koje se bave mrežnim </a:t>
            </a:r>
            <a:r>
              <a:rPr lang="vi-VN" sz="2600" dirty="0" smtClean="0">
                <a:solidFill>
                  <a:prstClr val="black"/>
                </a:solidFill>
              </a:rPr>
              <a:t>tehnologijama</a:t>
            </a:r>
            <a:endParaRPr lang="sr-Latn-RS" sz="2600" dirty="0" smtClean="0">
              <a:solidFill>
                <a:prstClr val="black"/>
              </a:solidFill>
            </a:endParaRPr>
          </a:p>
          <a:p>
            <a:pPr lvl="0"/>
            <a:r>
              <a:rPr lang="vi-VN" sz="2600" dirty="0" smtClean="0">
                <a:solidFill>
                  <a:prstClr val="black"/>
                </a:solidFill>
              </a:rPr>
              <a:t>mobi </a:t>
            </a:r>
            <a:r>
              <a:rPr lang="vi-VN" sz="2600" dirty="0">
                <a:solidFill>
                  <a:prstClr val="black"/>
                </a:solidFill>
              </a:rPr>
              <a:t>– domen za mobilne uređaje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.biz – biznis prezentacije, alternativa .com domenu</a:t>
            </a:r>
          </a:p>
          <a:p>
            <a:pPr lvl="0"/>
            <a:r>
              <a:rPr lang="vi-VN" sz="2600" dirty="0">
                <a:solidFill>
                  <a:prstClr val="black"/>
                </a:solidFill>
              </a:rPr>
              <a:t>.int – za prezentacije međunarodnih organizacija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71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Geografski</a:t>
            </a:r>
            <a:r>
              <a:rPr lang="en-US" dirty="0"/>
              <a:t> </a:t>
            </a:r>
            <a:r>
              <a:rPr lang="en-US" dirty="0" err="1"/>
              <a:t>nazivi</a:t>
            </a:r>
            <a:r>
              <a:rPr lang="en-US" dirty="0"/>
              <a:t> </a:t>
            </a:r>
            <a:r>
              <a:rPr lang="en-US" dirty="0" err="1"/>
              <a:t>domena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dirty="0">
                <a:solidFill>
                  <a:prstClr val="black"/>
                </a:solidFill>
              </a:rPr>
              <a:t>Posebnu grupu naziva domena prvog nivoa čine geografski nazivi domena koji odgovaraju prepoznatljivim skraćenicama pojedinih država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.de – Nemačka, .rs – Srbija, .nl – </a:t>
            </a:r>
            <a:r>
              <a:rPr lang="sr-Latn-RS" dirty="0" smtClean="0">
                <a:solidFill>
                  <a:prstClr val="black"/>
                </a:solidFill>
              </a:rPr>
              <a:t>Holandija, ba – Bosna i Hercegovina</a:t>
            </a:r>
            <a:endParaRPr lang="sr-Latn-RS" dirty="0">
              <a:solidFill>
                <a:prstClr val="black"/>
              </a:solidFill>
            </a:endParaRPr>
          </a:p>
          <a:p>
            <a:pPr lvl="0"/>
            <a:r>
              <a:rPr lang="sr-Latn-RS" dirty="0">
                <a:solidFill>
                  <a:prstClr val="black"/>
                </a:solidFill>
              </a:rPr>
              <a:t>Ne podudaraju se u  svim slučajevima sa strndardizovanim skraćenim oznakama pojedinih država – Velika Britanija nije .gb negu .uk</a:t>
            </a:r>
          </a:p>
          <a:p>
            <a:pPr lvl="0"/>
            <a:r>
              <a:rPr lang="sr-Latn-RS" dirty="0">
                <a:solidFill>
                  <a:prstClr val="black"/>
                </a:solidFill>
              </a:rPr>
              <a:t>Inernet korporacija nije dužna prilikom uspostavljanja naziva domena prvog nivoa da se pridržva normi ISO 31166 kojima je propisan kod države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54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Registar nacionalnog internet domena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Udruženje</a:t>
            </a:r>
            <a:r>
              <a:rPr lang="en-US" dirty="0"/>
              <a:t> YUNAC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univerzitetu</a:t>
            </a:r>
            <a:r>
              <a:rPr lang="en-US" dirty="0"/>
              <a:t> u </a:t>
            </a:r>
            <a:r>
              <a:rPr lang="en-US" dirty="0" err="1"/>
              <a:t>Mariboru</a:t>
            </a:r>
            <a:r>
              <a:rPr lang="en-US" dirty="0"/>
              <a:t> (1990)</a:t>
            </a:r>
          </a:p>
          <a:p>
            <a:r>
              <a:rPr lang="en-US" dirty="0"/>
              <a:t>YU NIC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Univerzitetu</a:t>
            </a:r>
            <a:r>
              <a:rPr lang="en-US" dirty="0"/>
              <a:t> u </a:t>
            </a:r>
            <a:r>
              <a:rPr lang="en-US" dirty="0" err="1"/>
              <a:t>Beogradu</a:t>
            </a:r>
            <a:r>
              <a:rPr lang="en-US" dirty="0"/>
              <a:t> (1994)</a:t>
            </a:r>
          </a:p>
          <a:p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nacionalnoh</a:t>
            </a:r>
            <a:r>
              <a:rPr lang="en-US" dirty="0"/>
              <a:t> internet </a:t>
            </a:r>
            <a:r>
              <a:rPr lang="en-US" dirty="0" err="1"/>
              <a:t>domena</a:t>
            </a:r>
            <a:r>
              <a:rPr lang="en-US" dirty="0"/>
              <a:t> Srbije (2006)</a:t>
            </a:r>
          </a:p>
          <a:p>
            <a:r>
              <a:rPr lang="en-US" dirty="0" err="1"/>
              <a:t>Nevladina</a:t>
            </a:r>
            <a:r>
              <a:rPr lang="en-US" dirty="0"/>
              <a:t>, </a:t>
            </a:r>
            <a:r>
              <a:rPr lang="en-US" dirty="0" err="1"/>
              <a:t>sručna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neprofitna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osnovana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internet </a:t>
            </a:r>
            <a:r>
              <a:rPr lang="en-US" dirty="0" err="1"/>
              <a:t>domnom</a:t>
            </a:r>
            <a:r>
              <a:rPr lang="en-US" dirty="0"/>
              <a:t> Srbije.rs </a:t>
            </a:r>
            <a:r>
              <a:rPr lang="en-US" dirty="0" err="1"/>
              <a:t>i</a:t>
            </a:r>
            <a:r>
              <a:rPr lang="en-US" dirty="0"/>
              <a:t> .</a:t>
            </a:r>
            <a:r>
              <a:rPr lang="sr-Cyrl-RS" dirty="0" smtClean="0"/>
              <a:t>срб</a:t>
            </a:r>
            <a:r>
              <a:rPr lang="sr-Latn-RS" dirty="0" smtClean="0"/>
              <a:t> </a:t>
            </a:r>
            <a:endParaRPr lang="en-US" dirty="0"/>
          </a:p>
          <a:p>
            <a:r>
              <a:rPr lang="en-US" dirty="0" err="1"/>
              <a:t>Suosnivač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postati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smtClean="0"/>
              <a:t>lice</a:t>
            </a:r>
            <a:endParaRPr lang="sr-Latn-RS" dirty="0" smtClean="0"/>
          </a:p>
          <a:p>
            <a:r>
              <a:rPr lang="sr-Latn-RS" dirty="0" smtClean="0"/>
              <a:t>U Bosni i Hercegovini Univerzitetski teleinformatički centar Univerziteta u Sarajevu </a:t>
            </a:r>
            <a:r>
              <a:rPr lang="sr-Latn-RS" i="1" dirty="0" smtClean="0">
                <a:solidFill>
                  <a:srgbClr val="FF0000"/>
                </a:solidFill>
              </a:rPr>
              <a:t>nic ba</a:t>
            </a:r>
            <a:endParaRPr lang="sr-Cyrl-R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Priroda i osobina prava intelektualne svojine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sključivo pravo koje svom titularu obezbeđuje zakonski “monopol” na privredno korišćenje zaštićenog intelektualnog dobra</a:t>
            </a:r>
          </a:p>
          <a:p>
            <a:r>
              <a:rPr lang="sr-Latn-RS" dirty="0" smtClean="0"/>
              <a:t>Pravo intelektualne svojine je heterogena celina</a:t>
            </a:r>
          </a:p>
          <a:p>
            <a:r>
              <a:rPr lang="sr-Latn-RS" dirty="0" smtClean="0"/>
              <a:t>Kompromis između privatnog i javnog interesa</a:t>
            </a:r>
          </a:p>
          <a:p>
            <a:r>
              <a:rPr lang="sr-Latn-RS" i="1" dirty="0" smtClean="0"/>
              <a:t>Numerus clausus </a:t>
            </a:r>
            <a:r>
              <a:rPr lang="sr-Latn-RS" dirty="0" smtClean="0"/>
              <a:t>predmeta zaštite</a:t>
            </a:r>
          </a:p>
          <a:p>
            <a:r>
              <a:rPr lang="sr-Latn-RS" dirty="0" smtClean="0"/>
              <a:t>Sadržina zaštite uglavnom ograničena na privredno korišćenje intelektualnog dobra</a:t>
            </a:r>
          </a:p>
          <a:p>
            <a:r>
              <a:rPr lang="sr-Latn-RS" dirty="0" smtClean="0"/>
              <a:t>Zaštita vremenski ograničena (osim kod žiga i geografske oznake porekla)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4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Problem privatne svojine na informacojama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Informacija = nerivalsko, neisključivo dobro = javno dobro</a:t>
            </a:r>
          </a:p>
          <a:p>
            <a:r>
              <a:rPr lang="sr-Latn-RS" dirty="0" smtClean="0"/>
              <a:t>Informacija postaje glavni privredni resurs i činilac konkurentske sposobnosti privrednih subjekata i nacionalnih ekonomija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Definicija informatičkog društva </a:t>
            </a:r>
            <a:r>
              <a:rPr lang="sr-Latn-RS" dirty="0" smtClean="0"/>
              <a:t>(društva zanja i kreativnosti): </a:t>
            </a:r>
            <a:r>
              <a:rPr lang="sr-Latn-RS" dirty="0" smtClean="0">
                <a:solidFill>
                  <a:srgbClr val="FF0000"/>
                </a:solidFill>
              </a:rPr>
              <a:t>Društvo znanja je društvo u kojem proizvodnja informacija i njihovo pretvaranje u znanje, a zatim u proizvode i usluge predstavlja primarnu društvenu </a:t>
            </a:r>
            <a:r>
              <a:rPr lang="sr-Latn-RS" dirty="0" smtClean="0">
                <a:solidFill>
                  <a:srgbClr val="FF0000"/>
                </a:solidFill>
              </a:rPr>
              <a:t>aktivnost</a:t>
            </a:r>
          </a:p>
          <a:p>
            <a:r>
              <a:rPr lang="sr-Latn-RS" dirty="0" smtClean="0"/>
              <a:t>Kako </a:t>
            </a:r>
            <a:r>
              <a:rPr lang="sr-Latn-RS" dirty="0" smtClean="0"/>
              <a:t>kapitalističku privredu (privatna svojina, tržište, konkurencija) motivisati da proizvodi i unapređuje informacije?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Autorsko djelo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sz="2600" dirty="0">
                <a:solidFill>
                  <a:prstClr val="black"/>
                </a:solidFill>
              </a:rPr>
              <a:t>Tradicionalno se shvata kao del</a:t>
            </a:r>
            <a:r>
              <a:rPr lang="en-US" sz="2600" dirty="0">
                <a:solidFill>
                  <a:prstClr val="black"/>
                </a:solidFill>
              </a:rPr>
              <a:t>a</a:t>
            </a:r>
            <a:r>
              <a:rPr lang="sr-Latn-RS" sz="2600" dirty="0">
                <a:solidFill>
                  <a:prstClr val="black"/>
                </a:solidFill>
              </a:rPr>
              <a:t> iz oblasti književnosti umetnosti ili nauke </a:t>
            </a:r>
          </a:p>
          <a:p>
            <a:pPr lvl="0"/>
            <a:r>
              <a:rPr lang="sr-Latn-RS" sz="2600" dirty="0">
                <a:solidFill>
                  <a:prstClr val="black"/>
                </a:solidFill>
              </a:rPr>
              <a:t>Ovi pojmovi podrazumevaju vrednosni sud </a:t>
            </a:r>
          </a:p>
          <a:p>
            <a:pPr lvl="0"/>
            <a:r>
              <a:rPr lang="sr-Latn-RS" sz="2600" dirty="0">
                <a:solidFill>
                  <a:prstClr val="black"/>
                </a:solidFill>
              </a:rPr>
              <a:t>Definicija: </a:t>
            </a:r>
            <a:r>
              <a:rPr lang="sr-Latn-RS" sz="2600" dirty="0">
                <a:solidFill>
                  <a:srgbClr val="FF0000"/>
                </a:solidFill>
              </a:rPr>
              <a:t>Autorsko delo je ljudska tvorevina koja ima duho</a:t>
            </a:r>
            <a:r>
              <a:rPr lang="en-US" sz="2600" dirty="0">
                <a:solidFill>
                  <a:srgbClr val="FF0000"/>
                </a:solidFill>
              </a:rPr>
              <a:t>v</a:t>
            </a:r>
            <a:r>
              <a:rPr lang="sr-Latn-RS" sz="2600" dirty="0">
                <a:solidFill>
                  <a:srgbClr val="FF0000"/>
                </a:solidFill>
              </a:rPr>
              <a:t>ni </a:t>
            </a:r>
            <a:r>
              <a:rPr lang="sr-Latn-RS" sz="2600" dirty="0" smtClean="0">
                <a:solidFill>
                  <a:srgbClr val="FF0000"/>
                </a:solidFill>
              </a:rPr>
              <a:t>sadržaj, </a:t>
            </a:r>
            <a:r>
              <a:rPr lang="sr-Latn-RS" sz="2600" dirty="0">
                <a:solidFill>
                  <a:srgbClr val="FF0000"/>
                </a:solidFill>
              </a:rPr>
              <a:t>koja ima određenu formu i koja je originalna</a:t>
            </a:r>
          </a:p>
          <a:p>
            <a:pPr lvl="0"/>
            <a:r>
              <a:rPr lang="sr-Latn-RS" sz="2600" dirty="0">
                <a:solidFill>
                  <a:prstClr val="black"/>
                </a:solidFill>
              </a:rPr>
              <a:t>Ljudska tvorevina</a:t>
            </a:r>
          </a:p>
          <a:p>
            <a:pPr lvl="0"/>
            <a:r>
              <a:rPr lang="sr-Latn-RS" sz="2600" dirty="0">
                <a:solidFill>
                  <a:prstClr val="black"/>
                </a:solidFill>
              </a:rPr>
              <a:t>Duhovni sadržaj (komunikacija koju autorsko delo uspostavlja među ljudima mora biti neposredna tj. zasnovana na smislu i  značenju koji su imanentni samom delu)</a:t>
            </a:r>
          </a:p>
          <a:p>
            <a:pPr lvl="0"/>
            <a:r>
              <a:rPr lang="sr-Latn-RS" sz="2600" dirty="0">
                <a:solidFill>
                  <a:prstClr val="black"/>
                </a:solidFill>
              </a:rPr>
              <a:t>Određenost forme (uobličenost duhovnog sadržaja ima karakter forme)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0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Autorsko djelo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Originalnost</a:t>
            </a:r>
            <a:r>
              <a:rPr lang="sr-Latn-RS" dirty="0" smtClean="0"/>
              <a:t> (individualnost odnosno jedinstvenost dela) ima svoj izvor u ličnosti autora </a:t>
            </a:r>
          </a:p>
          <a:p>
            <a:r>
              <a:rPr lang="sr-Latn-RS" dirty="0" smtClean="0"/>
              <a:t>Ljudi najčešće deluju rutinski, ponavljajući naučene šablone</a:t>
            </a:r>
          </a:p>
          <a:p>
            <a:r>
              <a:rPr lang="sr-Latn-RS" dirty="0" smtClean="0"/>
              <a:t>Ukoliko autor makar u najmanjoj meri, </a:t>
            </a:r>
            <a:r>
              <a:rPr lang="sr-Latn-RS" dirty="0" smtClean="0">
                <a:solidFill>
                  <a:srgbClr val="FF0000"/>
                </a:solidFill>
              </a:rPr>
              <a:t>utisne svoj specifični individualni duhovni pečat svojoj tvorevini</a:t>
            </a:r>
            <a:r>
              <a:rPr lang="sr-Latn-RS" dirty="0" smtClean="0"/>
              <a:t>, odnosno</a:t>
            </a:r>
            <a:r>
              <a:rPr lang="en-US" dirty="0" smtClean="0"/>
              <a:t> </a:t>
            </a:r>
            <a:r>
              <a:rPr lang="sr-Latn-RS" dirty="0" smtClean="0"/>
              <a:t>u njoj izrazi deo svog duha koji je individualan i različit od duha drugih ljudi, njegova tvorevina dobija kvalitet originalnog dela</a:t>
            </a:r>
          </a:p>
          <a:p>
            <a:r>
              <a:rPr lang="sr-Latn-RS" dirty="0" smtClean="0"/>
              <a:t>Sa stanovišta autorskog prava, originalna je svaka duhovna tvorevina koja nije rezultat:</a:t>
            </a:r>
          </a:p>
          <a:p>
            <a:pPr lvl="1"/>
            <a:r>
              <a:rPr lang="sr-Latn-RS" dirty="0" smtClean="0"/>
              <a:t>namernog i nesvesnog podražavanja postojeće kulturne baštine</a:t>
            </a:r>
            <a:endParaRPr lang="en-US" dirty="0" smtClean="0"/>
          </a:p>
          <a:p>
            <a:pPr lvl="1"/>
            <a:r>
              <a:rPr lang="sr-Latn-RS" dirty="0" smtClean="0"/>
              <a:t>strogo determinisano spoljnim okvirima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1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Autorskopravna zaštita kompjuterskih 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Razvojem računaskih tehnologija pojavio se problem zaštite jednog od segmenata ove tehnologije koji se nazivaju kompjuterski programi.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Kompjuterski </a:t>
            </a:r>
            <a:r>
              <a:rPr lang="sr-Latn-RS" dirty="0">
                <a:solidFill>
                  <a:srgbClr val="FF0000"/>
                </a:solidFill>
              </a:rPr>
              <a:t>programi </a:t>
            </a:r>
            <a:r>
              <a:rPr lang="sr-Latn-RS" dirty="0" smtClean="0">
                <a:solidFill>
                  <a:srgbClr val="FF0000"/>
                </a:solidFill>
              </a:rPr>
              <a:t>je </a:t>
            </a:r>
            <a:r>
              <a:rPr lang="sr-Latn-RS" dirty="0">
                <a:solidFill>
                  <a:srgbClr val="FF0000"/>
                </a:solidFill>
              </a:rPr>
              <a:t>niz instrukcija koje računar može razumeti i koje treba izvršiti. Cilj programiranja je da se računar, koji ima univerzalne sposobnosti, usmeri na rešavanje konkretnog problema</a:t>
            </a:r>
            <a:r>
              <a:rPr lang="sr-Latn-R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sr-Latn-RS" dirty="0" smtClean="0"/>
              <a:t>Rešenje </a:t>
            </a:r>
            <a:r>
              <a:rPr lang="sr-Latn-RS" dirty="0"/>
              <a:t>ovog problema nije nužno uslovljeno korišćenjem računara. </a:t>
            </a:r>
            <a:endParaRPr lang="sr-Latn-RS" dirty="0" smtClean="0"/>
          </a:p>
          <a:p>
            <a:r>
              <a:rPr lang="sr-Latn-RS" dirty="0"/>
              <a:t>"Računarski program sadrži tri različita elementa koji pripadaju različitim sistemima pravne zaštite: </a:t>
            </a:r>
            <a:r>
              <a:rPr lang="sr-Latn-RS" dirty="0">
                <a:solidFill>
                  <a:srgbClr val="FF0000"/>
                </a:solidFill>
              </a:rPr>
              <a:t>ideju</a:t>
            </a:r>
            <a:r>
              <a:rPr lang="sr-Latn-RS" dirty="0"/>
              <a:t> (intelektualni koncept, učenje, algoritam) koja odgovara pojmu pronalaska; </a:t>
            </a:r>
            <a:r>
              <a:rPr lang="sr-Latn-RS" dirty="0">
                <a:solidFill>
                  <a:srgbClr val="FF0000"/>
                </a:solidFill>
              </a:rPr>
              <a:t>oblikovanje ideje u spoljnom svetu (forma) </a:t>
            </a:r>
            <a:r>
              <a:rPr lang="sr-Latn-RS" dirty="0"/>
              <a:t>koje odgovara pojmu autorskog dela; </a:t>
            </a:r>
            <a:r>
              <a:rPr lang="sr-Latn-RS" dirty="0">
                <a:solidFill>
                  <a:srgbClr val="FF0000"/>
                </a:solidFill>
              </a:rPr>
              <a:t>investiciju rada i novca </a:t>
            </a:r>
            <a:r>
              <a:rPr lang="sr-Latn-RS" dirty="0"/>
              <a:t>koja odgovara pojmu pravnog dobra u pravu suzbijanja nelojalne konkurencije ili pravu srodnom autorskom pravu". </a:t>
            </a:r>
          </a:p>
        </p:txBody>
      </p:sp>
    </p:spTree>
    <p:extLst>
      <p:ext uri="{BB962C8B-B14F-4D97-AF65-F5344CB8AC3E}">
        <p14:creationId xmlns:p14="http://schemas.microsoft.com/office/powerpoint/2010/main" val="424236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Autorskopravna zaštita kompjuterskih programa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Prilikom </a:t>
            </a:r>
            <a:r>
              <a:rPr lang="sr-Latn-RS" dirty="0" smtClean="0">
                <a:solidFill>
                  <a:srgbClr val="FF0000"/>
                </a:solidFill>
              </a:rPr>
              <a:t>debate u okviru Svetske organizacije za intelektualnu svojinu</a:t>
            </a:r>
            <a:r>
              <a:rPr lang="sr-Latn-RS" dirty="0" smtClean="0"/>
              <a:t>, a imajući u vidu  tri različita elementa iz kojih se sastoje kompjuterski programi, u opciji su bila tri sistema zaštite: </a:t>
            </a:r>
          </a:p>
          <a:p>
            <a:pPr lvl="1"/>
            <a:r>
              <a:rPr lang="sr-Latn-RS" dirty="0" smtClean="0"/>
              <a:t>patentna zaštita</a:t>
            </a:r>
          </a:p>
          <a:p>
            <a:pPr lvl="1"/>
            <a:r>
              <a:rPr lang="sr-Latn-RS" i="1" dirty="0" smtClean="0"/>
              <a:t>sui generis </a:t>
            </a:r>
            <a:r>
              <a:rPr lang="sr-Latn-RS" dirty="0" smtClean="0"/>
              <a:t>zaštita </a:t>
            </a:r>
            <a:endParaRPr lang="sr-Latn-RS" dirty="0"/>
          </a:p>
          <a:p>
            <a:pPr lvl="1"/>
            <a:r>
              <a:rPr lang="sr-Latn-RS" dirty="0" smtClean="0"/>
              <a:t>zaštita kroz autorska prava</a:t>
            </a:r>
          </a:p>
          <a:p>
            <a:r>
              <a:rPr lang="sr-Latn-RS" dirty="0" smtClean="0"/>
              <a:t> Na kraju je preovladalo mišljenje da se </a:t>
            </a:r>
            <a:r>
              <a:rPr lang="sr-Latn-RS" dirty="0" smtClean="0">
                <a:solidFill>
                  <a:srgbClr val="FF0000"/>
                </a:solidFill>
              </a:rPr>
              <a:t>u </a:t>
            </a:r>
            <a:r>
              <a:rPr lang="sr-Latn-RS" dirty="0">
                <a:solidFill>
                  <a:srgbClr val="FF0000"/>
                </a:solidFill>
              </a:rPr>
              <a:t>osnovi radi o pisanim, odnosno kucanim sadržajima </a:t>
            </a:r>
            <a:r>
              <a:rPr lang="sr-Latn-RS" dirty="0"/>
              <a:t>i da oni trebaju biti zaštićeni kao autorska dela. </a:t>
            </a:r>
            <a:endParaRPr lang="sr-Latn-RS" dirty="0" smtClean="0"/>
          </a:p>
          <a:p>
            <a:r>
              <a:rPr lang="sr-Latn-RS" dirty="0"/>
              <a:t>U okviru Svetske organizacije za intelektualnu svojinu (WIPO) </a:t>
            </a:r>
            <a:r>
              <a:rPr lang="sr-Latn-RS" dirty="0" smtClean="0"/>
              <a:t>zaključen </a:t>
            </a:r>
            <a:r>
              <a:rPr lang="sr-Latn-RS" dirty="0"/>
              <a:t>je </a:t>
            </a:r>
            <a:r>
              <a:rPr lang="sr-Latn-RS" dirty="0">
                <a:solidFill>
                  <a:srgbClr val="FF0000"/>
                </a:solidFill>
              </a:rPr>
              <a:t>WIPO ugovor o autorskom </a:t>
            </a:r>
            <a:r>
              <a:rPr lang="sr-Latn-RS" dirty="0" smtClean="0">
                <a:solidFill>
                  <a:srgbClr val="FF0000"/>
                </a:solidFill>
              </a:rPr>
              <a:t>pravu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1996</a:t>
            </a:r>
            <a:r>
              <a:rPr lang="sr-Latn-RS" dirty="0" smtClean="0">
                <a:solidFill>
                  <a:srgbClr val="FF0000"/>
                </a:solidFill>
              </a:rPr>
              <a:t>). 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41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2583</Words>
  <Application>Microsoft Office PowerPoint</Application>
  <PresentationFormat>Widescreen</PresentationFormat>
  <Paragraphs>191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Intelektualna svojina u oblasti informacionih tehnologija</vt:lpstr>
      <vt:lpstr>Autorsko i srodna prava</vt:lpstr>
      <vt:lpstr>Prava industrijske svojine</vt:lpstr>
      <vt:lpstr>Priroda i osobina prava intelektualne svojine</vt:lpstr>
      <vt:lpstr>Problem privatne svojine na informacojama</vt:lpstr>
      <vt:lpstr>Autorsko djelo </vt:lpstr>
      <vt:lpstr>Autorsko djelo</vt:lpstr>
      <vt:lpstr>Autorskopravna zaštita kompjuterskih programa</vt:lpstr>
      <vt:lpstr>Autorskopravna zaštita kompjuterskih programa</vt:lpstr>
      <vt:lpstr>Autorskopravna zaštita kompjuterskih programa</vt:lpstr>
      <vt:lpstr>Ograničnja prava u vezi računarskih programa</vt:lpstr>
      <vt:lpstr>Patent</vt:lpstr>
      <vt:lpstr>Patentna zaštita kompjuterskih programa</vt:lpstr>
      <vt:lpstr>Patentna zaštita kompjuterskih programa</vt:lpstr>
      <vt:lpstr>Patentna zaštita kompjuterskih programa</vt:lpstr>
      <vt:lpstr>Patentna zaštita kompjuterskih programa</vt:lpstr>
      <vt:lpstr>Zaštita baza podataka</vt:lpstr>
      <vt:lpstr>Zaštita baza podataka</vt:lpstr>
      <vt:lpstr>Zaštita baza podataka</vt:lpstr>
      <vt:lpstr>Zaštita baza podataka</vt:lpstr>
      <vt:lpstr>Zaštita topografija integrisanih kola</vt:lpstr>
      <vt:lpstr>Zaštita topografija integrisanih kola</vt:lpstr>
      <vt:lpstr>Zaštita topografija integrisanih kola</vt:lpstr>
      <vt:lpstr>Postupak zaštite</vt:lpstr>
      <vt:lpstr>Isključiva prava</vt:lpstr>
      <vt:lpstr>Poslovna tajna (Know-how)</vt:lpstr>
      <vt:lpstr>Poslovna tajna (Know-how)</vt:lpstr>
      <vt:lpstr>Poslovna tajna (Know-how)</vt:lpstr>
      <vt:lpstr>Naziv internet domena </vt:lpstr>
      <vt:lpstr>Domeni prvog nivoa</vt:lpstr>
      <vt:lpstr>Geografski nazivi domena</vt:lpstr>
      <vt:lpstr>Registar nacionalnog internet domena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Intelektualna svojina I internet</dc:title>
  <dc:creator>Jovan</dc:creator>
  <cp:lastModifiedBy>Jovan</cp:lastModifiedBy>
  <cp:revision>70</cp:revision>
  <dcterms:created xsi:type="dcterms:W3CDTF">2018-11-12T20:37:44Z</dcterms:created>
  <dcterms:modified xsi:type="dcterms:W3CDTF">2020-09-24T21:13:22Z</dcterms:modified>
</cp:coreProperties>
</file>