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5" r:id="rId7"/>
    <p:sldId id="263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CF11-AF1F-4170-AD6F-9D3A98A75616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2B4B-688E-405F-B146-CE29F150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CF11-AF1F-4170-AD6F-9D3A98A75616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2B4B-688E-405F-B146-CE29F150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CF11-AF1F-4170-AD6F-9D3A98A75616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2B4B-688E-405F-B146-CE29F150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CF11-AF1F-4170-AD6F-9D3A98A75616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2B4B-688E-405F-B146-CE29F150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CF11-AF1F-4170-AD6F-9D3A98A75616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2B4B-688E-405F-B146-CE29F150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CF11-AF1F-4170-AD6F-9D3A98A75616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2B4B-688E-405F-B146-CE29F150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CF11-AF1F-4170-AD6F-9D3A98A75616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2B4B-688E-405F-B146-CE29F150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CF11-AF1F-4170-AD6F-9D3A98A75616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2B4B-688E-405F-B146-CE29F150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CF11-AF1F-4170-AD6F-9D3A98A75616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2B4B-688E-405F-B146-CE29F150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CF11-AF1F-4170-AD6F-9D3A98A75616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2B4B-688E-405F-B146-CE29F150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CF11-AF1F-4170-AD6F-9D3A98A75616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2B4B-688E-405F-B146-CE29F150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CF11-AF1F-4170-AD6F-9D3A98A75616}" type="datetimeFigureOut">
              <a:rPr lang="en-US" smtClean="0"/>
              <a:pPr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52B4B-688E-405F-B146-CE29F150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helpdesk.eu/" TargetMode="External"/><Relationship Id="rId2" Type="http://schemas.openxmlformats.org/officeDocument/2006/relationships/hyperlink" Target="http://www.desca-agreement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45745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sr-Latn-BA" b="1" dirty="0"/>
              <a:t>Zaštita intelektualnog vlasništva kroz konzorcijumske ugovore – </a:t>
            </a:r>
            <a:br>
              <a:rPr lang="sr-Latn-BA" b="1" dirty="0"/>
            </a:br>
            <a:r>
              <a:rPr lang="sr-Latn-BA" b="1" dirty="0"/>
              <a:t>EU Okvirni programi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r-Latn-BA" dirty="0" smtClean="0">
                <a:solidFill>
                  <a:schemeClr val="tx1"/>
                </a:solidFill>
              </a:rPr>
              <a:t>Đorđe Markez</a:t>
            </a:r>
          </a:p>
          <a:p>
            <a:pPr algn="l"/>
            <a:r>
              <a:rPr lang="sr-Latn-BA" dirty="0" smtClean="0">
                <a:solidFill>
                  <a:schemeClr val="tx1"/>
                </a:solidFill>
              </a:rPr>
              <a:t>Univerzitet u Banjoj Luci, 25.09.2020.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685800"/>
          </a:xfrm>
        </p:spPr>
        <p:txBody>
          <a:bodyPr>
            <a:normAutofit fontScale="90000"/>
          </a:bodyPr>
          <a:lstStyle/>
          <a:p>
            <a:pPr marL="122238" algn="l">
              <a:spcAft>
                <a:spcPts val="600"/>
              </a:spcAft>
            </a:pPr>
            <a:r>
              <a:rPr lang="sr-Latn-BA" b="1" dirty="0" smtClean="0"/>
              <a:t>Korisna dokumentacija o IPR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1960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arenR" startAt="10"/>
            </a:pPr>
            <a:r>
              <a:rPr lang="sr-Latn-BA" sz="2000" dirty="0"/>
              <a:t>Vodič za MSP: Upravljanje sa IP u FP7 (</a:t>
            </a:r>
            <a:r>
              <a:rPr lang="sr-Latn-BA" sz="2000" i="1" dirty="0"/>
              <a:t>Guide for SMEs:Managing Intellectual Propertyin </a:t>
            </a:r>
            <a:r>
              <a:rPr lang="sr-Latn-BA" sz="2000" i="1" dirty="0" smtClean="0"/>
              <a:t>FP7</a:t>
            </a:r>
            <a:r>
              <a:rPr lang="sr-Latn-BA" sz="2000" dirty="0" smtClean="0"/>
              <a:t>)</a:t>
            </a:r>
          </a:p>
          <a:p>
            <a:pPr marL="457200" lvl="0" indent="-457200">
              <a:buFont typeface="+mj-lt"/>
              <a:buAutoNum type="arabicParenR" startAt="10"/>
            </a:pPr>
            <a:r>
              <a:rPr lang="sr-Latn-BA" sz="2000" dirty="0" smtClean="0"/>
              <a:t>Vodič </a:t>
            </a:r>
            <a:r>
              <a:rPr lang="sr-Latn-BA" sz="2000" dirty="0"/>
              <a:t>za univerzitete i istraživačke organizacije o IP politikama (</a:t>
            </a:r>
            <a:r>
              <a:rPr lang="sr-Latn-BA" sz="2000" i="1" dirty="0"/>
              <a:t>Guidelines on Developing Intellectual Property Policy for Universities and R&amp;D </a:t>
            </a:r>
            <a:r>
              <a:rPr lang="sr-Latn-BA" sz="2000" i="1" dirty="0" smtClean="0"/>
              <a:t>Organizations</a:t>
            </a:r>
            <a:r>
              <a:rPr lang="sr-Latn-BA" sz="2000" dirty="0" smtClean="0"/>
              <a:t>)</a:t>
            </a:r>
          </a:p>
          <a:p>
            <a:pPr marL="457200" lvl="0" indent="-457200">
              <a:buFont typeface="+mj-lt"/>
              <a:buAutoNum type="arabicParenR" startAt="10"/>
            </a:pPr>
            <a:r>
              <a:rPr lang="sr-Latn-BA" sz="2000" dirty="0" smtClean="0"/>
              <a:t>Smjernice </a:t>
            </a:r>
            <a:r>
              <a:rPr lang="sr-Latn-BA" sz="2000" dirty="0"/>
              <a:t>za upotrebu i širenje istraživačkih rezultata (</a:t>
            </a:r>
            <a:r>
              <a:rPr lang="sr-Latn-BA" sz="2000" i="1" dirty="0"/>
              <a:t>Guide to the Successful Use &amp; Dissemination of Research </a:t>
            </a:r>
            <a:r>
              <a:rPr lang="sr-Latn-BA" sz="2000" i="1" dirty="0" smtClean="0"/>
              <a:t>Result</a:t>
            </a:r>
            <a:r>
              <a:rPr lang="sr-Latn-BA" sz="2000" dirty="0" smtClean="0"/>
              <a:t>)</a:t>
            </a:r>
          </a:p>
          <a:p>
            <a:pPr marL="457200" lvl="0" indent="-457200">
              <a:buFont typeface="+mj-lt"/>
              <a:buAutoNum type="arabicParenR" startAt="10"/>
            </a:pPr>
            <a:r>
              <a:rPr lang="sr-Latn-BA" sz="2000" dirty="0" smtClean="0"/>
              <a:t>Smjernice </a:t>
            </a:r>
            <a:r>
              <a:rPr lang="sr-Latn-BA" sz="2000" dirty="0"/>
              <a:t>za upravljanje podacima u Horizontu 2020 (</a:t>
            </a:r>
            <a:r>
              <a:rPr lang="sr-Latn-BA" sz="2000" i="1" dirty="0"/>
              <a:t>Guidelines on Data Management in Horizon </a:t>
            </a:r>
            <a:r>
              <a:rPr lang="sr-Latn-BA" sz="2000" i="1" dirty="0" smtClean="0"/>
              <a:t>2020</a:t>
            </a:r>
            <a:r>
              <a:rPr lang="sr-Latn-BA" sz="2000" dirty="0" smtClean="0"/>
              <a:t>)</a:t>
            </a:r>
          </a:p>
          <a:p>
            <a:pPr marL="457200" lvl="0" indent="-457200">
              <a:buFont typeface="+mj-lt"/>
              <a:buAutoNum type="arabicParenR" startAt="10"/>
            </a:pPr>
            <a:r>
              <a:rPr lang="sr-Latn-BA" sz="2000" dirty="0" smtClean="0"/>
              <a:t>Smjernice </a:t>
            </a:r>
            <a:r>
              <a:rPr lang="sr-Latn-BA" sz="2000" dirty="0"/>
              <a:t>za otvoreni pristup naučnim publikacijama i istraživačkim podacima u Horizontu 2020 (</a:t>
            </a:r>
            <a:r>
              <a:rPr lang="sr-Latn-BA" sz="2000" i="1" dirty="0"/>
              <a:t>Guidelines on Open Access to Scientific Publications and Research Data in Horizon 2020</a:t>
            </a:r>
            <a:r>
              <a:rPr lang="sr-Latn-BA" sz="2000" dirty="0"/>
              <a:t>).</a:t>
            </a:r>
            <a:endParaRPr lang="en-US" sz="2000" dirty="0"/>
          </a:p>
          <a:p>
            <a:pPr marL="457200" lvl="0" indent="-457200">
              <a:buFont typeface="+mj-lt"/>
              <a:buAutoNum type="arabicParenR"/>
            </a:pPr>
            <a:endParaRPr lang="en-US" sz="2000" dirty="0"/>
          </a:p>
          <a:p>
            <a:pPr marL="22860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sr-Latn-BA" sz="20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685800"/>
          </a:xfrm>
        </p:spPr>
        <p:txBody>
          <a:bodyPr>
            <a:normAutofit fontScale="90000"/>
          </a:bodyPr>
          <a:lstStyle/>
          <a:p>
            <a:pPr marL="122238" algn="l">
              <a:spcAft>
                <a:spcPts val="600"/>
              </a:spcAft>
            </a:pPr>
            <a:r>
              <a:rPr lang="sr-Latn-BA" b="1" dirty="0" smtClean="0"/>
              <a:t>Korisna dokumentacija o IPR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1960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arenR" startAt="10"/>
            </a:pPr>
            <a:r>
              <a:rPr lang="sr-Latn-BA" sz="2000" dirty="0"/>
              <a:t>Vodič za MSP: Upravljanje sa IP u FP7 (</a:t>
            </a:r>
            <a:r>
              <a:rPr lang="sr-Latn-BA" sz="2000" i="1" dirty="0"/>
              <a:t>Guide for SMEs:Managing Intellectual Propertyin </a:t>
            </a:r>
            <a:r>
              <a:rPr lang="sr-Latn-BA" sz="2000" i="1" dirty="0" smtClean="0"/>
              <a:t>FP7</a:t>
            </a:r>
            <a:r>
              <a:rPr lang="sr-Latn-BA" sz="2000" dirty="0" smtClean="0"/>
              <a:t>)</a:t>
            </a:r>
          </a:p>
          <a:p>
            <a:pPr marL="457200" lvl="0" indent="-457200">
              <a:buFont typeface="+mj-lt"/>
              <a:buAutoNum type="arabicParenR" startAt="10"/>
            </a:pPr>
            <a:r>
              <a:rPr lang="sr-Latn-BA" sz="2000" dirty="0" smtClean="0"/>
              <a:t>Vodič </a:t>
            </a:r>
            <a:r>
              <a:rPr lang="sr-Latn-BA" sz="2000" dirty="0"/>
              <a:t>za univerzitete i istraživačke organizacije o IP politikama (</a:t>
            </a:r>
            <a:r>
              <a:rPr lang="sr-Latn-BA" sz="2000" i="1" dirty="0"/>
              <a:t>Guidelines on Developing Intellectual Property Policy for Universities and R&amp;D </a:t>
            </a:r>
            <a:r>
              <a:rPr lang="sr-Latn-BA" sz="2000" i="1" dirty="0" smtClean="0"/>
              <a:t>Organizations</a:t>
            </a:r>
            <a:r>
              <a:rPr lang="sr-Latn-BA" sz="2000" dirty="0" smtClean="0"/>
              <a:t>)</a:t>
            </a:r>
          </a:p>
          <a:p>
            <a:pPr marL="457200" lvl="0" indent="-457200">
              <a:buFont typeface="+mj-lt"/>
              <a:buAutoNum type="arabicParenR" startAt="10"/>
            </a:pPr>
            <a:r>
              <a:rPr lang="sr-Latn-BA" sz="2000" dirty="0" smtClean="0"/>
              <a:t>Smjernice </a:t>
            </a:r>
            <a:r>
              <a:rPr lang="sr-Latn-BA" sz="2000" dirty="0"/>
              <a:t>za upotrebu i širenje istraživačkih rezultata (</a:t>
            </a:r>
            <a:r>
              <a:rPr lang="sr-Latn-BA" sz="2000" i="1" dirty="0"/>
              <a:t>Guide to the Successful Use &amp; Dissemination of Research </a:t>
            </a:r>
            <a:r>
              <a:rPr lang="sr-Latn-BA" sz="2000" i="1" dirty="0" smtClean="0"/>
              <a:t>Result</a:t>
            </a:r>
            <a:r>
              <a:rPr lang="sr-Latn-BA" sz="2000" dirty="0" smtClean="0"/>
              <a:t>)</a:t>
            </a:r>
          </a:p>
          <a:p>
            <a:pPr marL="457200" lvl="0" indent="-457200">
              <a:buFont typeface="+mj-lt"/>
              <a:buAutoNum type="arabicParenR" startAt="10"/>
            </a:pPr>
            <a:r>
              <a:rPr lang="sr-Latn-BA" sz="2000" dirty="0" smtClean="0"/>
              <a:t>Smjernice </a:t>
            </a:r>
            <a:r>
              <a:rPr lang="sr-Latn-BA" sz="2000" dirty="0"/>
              <a:t>za upravljanje podacima u Horizontu 2020 (</a:t>
            </a:r>
            <a:r>
              <a:rPr lang="sr-Latn-BA" sz="2000" i="1" dirty="0"/>
              <a:t>Guidelines on Data Management in Horizon </a:t>
            </a:r>
            <a:r>
              <a:rPr lang="sr-Latn-BA" sz="2000" i="1" dirty="0" smtClean="0"/>
              <a:t>2020</a:t>
            </a:r>
            <a:r>
              <a:rPr lang="sr-Latn-BA" sz="2000" dirty="0" smtClean="0"/>
              <a:t>)</a:t>
            </a:r>
          </a:p>
          <a:p>
            <a:pPr marL="457200" lvl="0" indent="-457200">
              <a:buFont typeface="+mj-lt"/>
              <a:buAutoNum type="arabicParenR" startAt="10"/>
            </a:pPr>
            <a:r>
              <a:rPr lang="sr-Latn-BA" sz="2000" dirty="0" smtClean="0"/>
              <a:t>Smjernice </a:t>
            </a:r>
            <a:r>
              <a:rPr lang="sr-Latn-BA" sz="2000" dirty="0"/>
              <a:t>za otvoreni pristup naučnim publikacijama i istraživačkim podacima u Horizontu 2020 (</a:t>
            </a:r>
            <a:r>
              <a:rPr lang="sr-Latn-BA" sz="2000" i="1" dirty="0"/>
              <a:t>Guidelines on Open Access to Scientific Publications and Research Data in Horizon 2020</a:t>
            </a:r>
            <a:r>
              <a:rPr lang="sr-Latn-BA" sz="2000" dirty="0"/>
              <a:t>).</a:t>
            </a:r>
            <a:endParaRPr lang="en-US" sz="2000" dirty="0"/>
          </a:p>
          <a:p>
            <a:pPr marL="457200" lvl="0" indent="-457200">
              <a:buFont typeface="+mj-lt"/>
              <a:buAutoNum type="arabicParenR"/>
            </a:pPr>
            <a:endParaRPr lang="en-US" sz="2000" dirty="0"/>
          </a:p>
          <a:p>
            <a:pPr marL="22860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sr-Latn-BA" sz="20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685800"/>
          </a:xfrm>
        </p:spPr>
        <p:txBody>
          <a:bodyPr>
            <a:normAutofit fontScale="90000"/>
          </a:bodyPr>
          <a:lstStyle/>
          <a:p>
            <a:pPr marL="122238" algn="l">
              <a:spcAft>
                <a:spcPts val="600"/>
              </a:spcAft>
            </a:pPr>
            <a:r>
              <a:rPr lang="sr-Latn-BA" b="1" dirty="0" smtClean="0"/>
              <a:t>IPR kroz implementaciju projekta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19600"/>
          </a:xfrm>
        </p:spPr>
        <p:txBody>
          <a:bodyPr>
            <a:noAutofit/>
          </a:bodyPr>
          <a:lstStyle/>
          <a:p>
            <a:pPr marL="228600" indent="-228600"/>
            <a:r>
              <a:rPr lang="sr-Latn-BA" sz="2200" dirty="0"/>
              <a:t>Definisanje IPR pitanja prije otpočinjanja projekta, tj. još prilikom pripreme aplikacije treba da pruži odgovore na pitanja: šta i ko unosi od prethodnog znanja u realizaciju projekta i na koji način (ograničeno pravo pristupa, besplatno i sl.) kako bi svi partneri odmah u početku imali predstavu o tome koja se znanja mogu koristiti u radu i na koji način</a:t>
            </a:r>
            <a:r>
              <a:rPr lang="sr-Latn-BA" sz="2200" dirty="0" smtClean="0"/>
              <a:t>.</a:t>
            </a:r>
          </a:p>
          <a:p>
            <a:pPr marL="228600" indent="-228600"/>
            <a:r>
              <a:rPr lang="sr-Latn-BA" sz="2200" dirty="0" smtClean="0"/>
              <a:t>U početnoj fazi </a:t>
            </a:r>
            <a:r>
              <a:rPr lang="sr-Latn-BA" sz="2200" dirty="0"/>
              <a:t>je moguće unaprijed definisati menadžment IPR-om, odnosno ko i kada će moći da patentira ili zašititi neki od rezultata i na koji će način biti podjeljenja prava među partnerima nad stečenim </a:t>
            </a:r>
            <a:r>
              <a:rPr lang="sr-Latn-BA" sz="2200" dirty="0" smtClean="0"/>
              <a:t>rezultatima.</a:t>
            </a:r>
          </a:p>
          <a:p>
            <a:pPr marL="228600" indent="-228600"/>
            <a:r>
              <a:rPr lang="sr-Latn-BA" sz="2200" dirty="0" smtClean="0"/>
              <a:t>Nekada projektni partneri </a:t>
            </a:r>
            <a:r>
              <a:rPr lang="sr-Latn-BA" sz="2200" dirty="0"/>
              <a:t>nisu u mogućnosti da predvide sve situacije u kojima se može pojaviti potreba rješavanja IPR </a:t>
            </a:r>
            <a:r>
              <a:rPr lang="sr-Latn-BA" sz="2200" dirty="0" smtClean="0"/>
              <a:t>pitanja</a:t>
            </a:r>
            <a:r>
              <a:rPr lang="sr-Latn-BA" sz="2200" dirty="0"/>
              <a:t> </a:t>
            </a:r>
            <a:r>
              <a:rPr lang="sr-Latn-BA" sz="2200" dirty="0" smtClean="0"/>
              <a:t>– regulisati u CA prije potpisivanja GA (naročito diseminaciju i korištenje).</a:t>
            </a:r>
            <a:endParaRPr lang="en-US" sz="2200" dirty="0"/>
          </a:p>
          <a:p>
            <a:pPr marL="22860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sr-Latn-BA" sz="22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685800"/>
          </a:xfrm>
        </p:spPr>
        <p:txBody>
          <a:bodyPr>
            <a:normAutofit fontScale="90000"/>
          </a:bodyPr>
          <a:lstStyle/>
          <a:p>
            <a:pPr marL="122238" algn="l">
              <a:spcAft>
                <a:spcPts val="600"/>
              </a:spcAft>
            </a:pPr>
            <a:r>
              <a:rPr lang="sr-Latn-BA" b="1" dirty="0" smtClean="0"/>
              <a:t>IPR kroz implementaciju projekta...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19600"/>
          </a:xfrm>
        </p:spPr>
        <p:txBody>
          <a:bodyPr>
            <a:noAutofit/>
          </a:bodyPr>
          <a:lstStyle/>
          <a:p>
            <a:pPr marL="228600" indent="-228600"/>
            <a:r>
              <a:rPr lang="sr-Latn-BA" sz="2400" dirty="0" smtClean="0"/>
              <a:t>Nakon okončanja projekta definisati strategiju promocije i širenja rezultata.</a:t>
            </a:r>
          </a:p>
          <a:p>
            <a:pPr marL="228600" indent="-228600"/>
            <a:r>
              <a:rPr lang="en-US" sz="2400" dirty="0"/>
              <a:t>U </a:t>
            </a:r>
            <a:r>
              <a:rPr lang="en-US" sz="2400" dirty="0" err="1"/>
              <a:t>osnovi</a:t>
            </a:r>
            <a:r>
              <a:rPr lang="en-US" sz="2400" dirty="0"/>
              <a:t>, </a:t>
            </a:r>
            <a:r>
              <a:rPr lang="en-US" sz="2400" dirty="0" err="1"/>
              <a:t>vlasništvo</a:t>
            </a:r>
            <a:r>
              <a:rPr lang="en-US" sz="2400" dirty="0"/>
              <a:t> </a:t>
            </a:r>
            <a:r>
              <a:rPr lang="en-US" sz="2400" dirty="0" err="1"/>
              <a:t>nad</a:t>
            </a:r>
            <a:r>
              <a:rPr lang="en-US" sz="2400" dirty="0"/>
              <a:t> </a:t>
            </a:r>
            <a:r>
              <a:rPr lang="en-US" sz="2400" dirty="0" err="1"/>
              <a:t>rezultatima</a:t>
            </a:r>
            <a:r>
              <a:rPr lang="en-US" sz="2400" dirty="0"/>
              <a:t> </a:t>
            </a:r>
            <a:r>
              <a:rPr lang="en-US" sz="2400" dirty="0" err="1"/>
              <a:t>pripada</a:t>
            </a:r>
            <a:r>
              <a:rPr lang="en-US" sz="2400" dirty="0"/>
              <a:t> </a:t>
            </a:r>
            <a:r>
              <a:rPr lang="en-US" sz="2400" dirty="0" err="1"/>
              <a:t>partneru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je </a:t>
            </a:r>
            <a:r>
              <a:rPr lang="en-US" sz="2400" dirty="0" err="1"/>
              <a:t>generisao</a:t>
            </a:r>
            <a:r>
              <a:rPr lang="en-US" sz="2400" dirty="0"/>
              <a:t> </a:t>
            </a:r>
            <a:r>
              <a:rPr lang="en-US" sz="2400" dirty="0" err="1"/>
              <a:t>taj</a:t>
            </a:r>
            <a:r>
              <a:rPr lang="en-US" sz="2400" dirty="0"/>
              <a:t> </a:t>
            </a:r>
            <a:r>
              <a:rPr lang="en-US" sz="2400" dirty="0" err="1"/>
              <a:t>rezultat</a:t>
            </a:r>
            <a:r>
              <a:rPr lang="en-US" sz="2400" dirty="0"/>
              <a:t>. </a:t>
            </a:r>
            <a:endParaRPr lang="sr-Latn-BA" sz="2400" dirty="0" smtClean="0"/>
          </a:p>
          <a:p>
            <a:pPr marL="228600" indent="-228600"/>
            <a:r>
              <a:rPr lang="en-US" sz="2400" dirty="0" err="1" smtClean="0"/>
              <a:t>Zajedničko</a:t>
            </a:r>
            <a:r>
              <a:rPr lang="en-US" sz="2400" dirty="0" smtClean="0"/>
              <a:t> </a:t>
            </a:r>
            <a:r>
              <a:rPr lang="en-US" sz="2400" dirty="0" err="1"/>
              <a:t>vlasništvo</a:t>
            </a:r>
            <a:r>
              <a:rPr lang="en-US" sz="2400" dirty="0"/>
              <a:t> </a:t>
            </a:r>
            <a:r>
              <a:rPr lang="en-US" sz="2400" dirty="0" err="1"/>
              <a:t>nad</a:t>
            </a:r>
            <a:r>
              <a:rPr lang="en-US" sz="2400" dirty="0"/>
              <a:t> </a:t>
            </a:r>
            <a:r>
              <a:rPr lang="en-US" sz="2400" dirty="0" err="1"/>
              <a:t>rezultatima</a:t>
            </a:r>
            <a:r>
              <a:rPr lang="en-US" sz="2400" dirty="0"/>
              <a:t> se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pojaviti</a:t>
            </a:r>
            <a:r>
              <a:rPr lang="en-US" sz="2400" dirty="0"/>
              <a:t> u </a:t>
            </a:r>
            <a:r>
              <a:rPr lang="en-US" sz="2400" dirty="0" err="1"/>
              <a:t>slučaju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dva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partnera</a:t>
            </a:r>
            <a:r>
              <a:rPr lang="en-US" sz="2400" dirty="0"/>
              <a:t> </a:t>
            </a:r>
            <a:r>
              <a:rPr lang="en-US" sz="2400" dirty="0" err="1"/>
              <a:t>učestvovala</a:t>
            </a:r>
            <a:r>
              <a:rPr lang="en-US" sz="2400" dirty="0"/>
              <a:t> u </a:t>
            </a:r>
            <a:r>
              <a:rPr lang="en-US" sz="2400" dirty="0" err="1"/>
              <a:t>generisanju</a:t>
            </a:r>
            <a:r>
              <a:rPr lang="en-US" sz="2400" dirty="0"/>
              <a:t> </a:t>
            </a:r>
            <a:r>
              <a:rPr lang="en-US" sz="2400" dirty="0" err="1"/>
              <a:t>tih</a:t>
            </a:r>
            <a:r>
              <a:rPr lang="en-US" sz="2400" dirty="0"/>
              <a:t> </a:t>
            </a:r>
            <a:r>
              <a:rPr lang="en-US" sz="2400" dirty="0" err="1"/>
              <a:t>rezultata</a:t>
            </a:r>
            <a:r>
              <a:rPr lang="en-US" sz="2400" dirty="0"/>
              <a:t>, </a:t>
            </a:r>
            <a:r>
              <a:rPr lang="en-US" sz="2400" dirty="0" err="1"/>
              <a:t>ali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kada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moguće</a:t>
            </a:r>
            <a:r>
              <a:rPr lang="en-US" sz="2400" dirty="0"/>
              <a:t> </a:t>
            </a:r>
            <a:r>
              <a:rPr lang="en-US" sz="2400" dirty="0" err="1"/>
              <a:t>uspostaviti</a:t>
            </a:r>
            <a:r>
              <a:rPr lang="en-US" sz="2400" dirty="0"/>
              <a:t> </a:t>
            </a:r>
            <a:r>
              <a:rPr lang="en-US" sz="2400" dirty="0" err="1"/>
              <a:t>odnose</a:t>
            </a:r>
            <a:r>
              <a:rPr lang="en-US" sz="2400" dirty="0"/>
              <a:t> u </a:t>
            </a:r>
            <a:r>
              <a:rPr lang="en-US" sz="2400" dirty="0" err="1"/>
              <a:t>kojima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partneri</a:t>
            </a:r>
            <a:r>
              <a:rPr lang="en-US" sz="2400" dirty="0"/>
              <a:t> </a:t>
            </a:r>
            <a:r>
              <a:rPr lang="en-US" sz="2400" dirty="0" err="1"/>
              <a:t>doprinijeli</a:t>
            </a:r>
            <a:r>
              <a:rPr lang="en-US" sz="2400" dirty="0"/>
              <a:t> </a:t>
            </a:r>
            <a:r>
              <a:rPr lang="en-US" sz="2400" dirty="0" err="1"/>
              <a:t>generisanju</a:t>
            </a:r>
            <a:r>
              <a:rPr lang="en-US" sz="2400" dirty="0"/>
              <a:t> </a:t>
            </a:r>
            <a:r>
              <a:rPr lang="en-US" sz="2400" dirty="0" err="1"/>
              <a:t>rezultata</a:t>
            </a:r>
            <a:r>
              <a:rPr lang="en-US" sz="2400" dirty="0"/>
              <a:t>, </a:t>
            </a:r>
            <a:r>
              <a:rPr lang="en-US" sz="2400" dirty="0" err="1"/>
              <a:t>niti</a:t>
            </a:r>
            <a:r>
              <a:rPr lang="en-US" sz="2400" dirty="0"/>
              <a:t> </a:t>
            </a:r>
            <a:r>
              <a:rPr lang="en-US" sz="2400" dirty="0" err="1"/>
              <a:t>ih</a:t>
            </a:r>
            <a:r>
              <a:rPr lang="en-US" sz="2400" dirty="0"/>
              <a:t> </a:t>
            </a:r>
            <a:r>
              <a:rPr lang="en-US" sz="2400" dirty="0" err="1"/>
              <a:t>razdvojiti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pitanju</a:t>
            </a:r>
            <a:r>
              <a:rPr lang="en-US" sz="2400" dirty="0"/>
              <a:t> </a:t>
            </a:r>
            <a:r>
              <a:rPr lang="en-US" sz="2400" dirty="0" err="1"/>
              <a:t>prijave</a:t>
            </a:r>
            <a:r>
              <a:rPr lang="en-US" sz="2400" dirty="0"/>
              <a:t>, </a:t>
            </a:r>
            <a:r>
              <a:rPr lang="en-US" sz="2400" dirty="0" err="1"/>
              <a:t>dobijanja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održavanja</a:t>
            </a:r>
            <a:r>
              <a:rPr lang="en-US" sz="2400" dirty="0"/>
              <a:t> </a:t>
            </a:r>
            <a:r>
              <a:rPr lang="en-US" sz="2400" dirty="0" err="1"/>
              <a:t>zaštite</a:t>
            </a:r>
            <a:r>
              <a:rPr lang="en-US" sz="2400" dirty="0"/>
              <a:t> IPR-a (patent, </a:t>
            </a:r>
            <a:r>
              <a:rPr lang="en-US" sz="2400" dirty="0" err="1"/>
              <a:t>žig</a:t>
            </a:r>
            <a:r>
              <a:rPr lang="en-US" sz="2400" dirty="0"/>
              <a:t>,…). </a:t>
            </a:r>
            <a:endParaRPr lang="sr-Latn-BA" sz="24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685800"/>
          </a:xfrm>
        </p:spPr>
        <p:txBody>
          <a:bodyPr>
            <a:normAutofit fontScale="90000"/>
          </a:bodyPr>
          <a:lstStyle/>
          <a:p>
            <a:pPr marL="122238" algn="l">
              <a:spcAft>
                <a:spcPts val="600"/>
              </a:spcAft>
            </a:pPr>
            <a:r>
              <a:rPr lang="sr-Latn-BA" b="1" dirty="0" smtClean="0"/>
              <a:t>IPR kroz implementaciju projekta...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19600"/>
          </a:xfrm>
        </p:spPr>
        <p:txBody>
          <a:bodyPr>
            <a:noAutofit/>
          </a:bodyPr>
          <a:lstStyle/>
          <a:p>
            <a:pPr marL="228600" indent="-228600"/>
            <a:r>
              <a:rPr lang="en-US" sz="2400" dirty="0" err="1" smtClean="0"/>
              <a:t>Bez</a:t>
            </a:r>
            <a:r>
              <a:rPr lang="en-US" sz="2400" dirty="0" smtClean="0"/>
              <a:t> </a:t>
            </a:r>
            <a:r>
              <a:rPr lang="en-US" sz="2400" dirty="0" err="1"/>
              <a:t>obzira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posljedicu</a:t>
            </a:r>
            <a:r>
              <a:rPr lang="en-US" sz="2400" dirty="0"/>
              <a:t>, u </a:t>
            </a:r>
            <a:r>
              <a:rPr lang="en-US" sz="2400" dirty="0" err="1"/>
              <a:t>slučaju</a:t>
            </a:r>
            <a:r>
              <a:rPr lang="en-US" sz="2400" dirty="0"/>
              <a:t> </a:t>
            </a:r>
            <a:r>
              <a:rPr lang="en-US" sz="2400" dirty="0" err="1"/>
              <a:t>zajedničkog</a:t>
            </a:r>
            <a:r>
              <a:rPr lang="en-US" sz="2400" dirty="0"/>
              <a:t> </a:t>
            </a:r>
            <a:r>
              <a:rPr lang="en-US" sz="2400" dirty="0" err="1"/>
              <a:t>vlasništva</a:t>
            </a:r>
            <a:r>
              <a:rPr lang="en-US" sz="2400" dirty="0"/>
              <a:t>, </a:t>
            </a:r>
            <a:r>
              <a:rPr lang="en-US" sz="2400" dirty="0" err="1"/>
              <a:t>partneri</a:t>
            </a:r>
            <a:r>
              <a:rPr lang="en-US" sz="2400" dirty="0"/>
              <a:t> se </a:t>
            </a:r>
            <a:r>
              <a:rPr lang="en-US" sz="2400" dirty="0" err="1"/>
              <a:t>pisanim</a:t>
            </a:r>
            <a:r>
              <a:rPr lang="en-US" sz="2400" dirty="0"/>
              <a:t> </a:t>
            </a:r>
            <a:r>
              <a:rPr lang="en-US" sz="2400" dirty="0" err="1"/>
              <a:t>putem</a:t>
            </a:r>
            <a:r>
              <a:rPr lang="en-US" sz="2400" dirty="0"/>
              <a:t> </a:t>
            </a:r>
            <a:r>
              <a:rPr lang="en-US" sz="2400" dirty="0" err="1"/>
              <a:t>moraju</a:t>
            </a:r>
            <a:r>
              <a:rPr lang="en-US" sz="2400" dirty="0"/>
              <a:t> </a:t>
            </a:r>
            <a:r>
              <a:rPr lang="en-US" sz="2400" dirty="0" err="1"/>
              <a:t>dogovoriti</a:t>
            </a:r>
            <a:r>
              <a:rPr lang="en-US" sz="2400" dirty="0"/>
              <a:t> o </a:t>
            </a:r>
            <a:r>
              <a:rPr lang="en-US" sz="2400" dirty="0" err="1"/>
              <a:t>alokaciji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uslovima</a:t>
            </a:r>
            <a:r>
              <a:rPr lang="en-US" sz="2400" dirty="0"/>
              <a:t> </a:t>
            </a:r>
            <a:r>
              <a:rPr lang="en-US" sz="2400" dirty="0" err="1"/>
              <a:t>korišćenja</a:t>
            </a:r>
            <a:r>
              <a:rPr lang="en-US" sz="2400" dirty="0"/>
              <a:t> </a:t>
            </a:r>
            <a:r>
              <a:rPr lang="en-US" sz="2400" dirty="0" err="1"/>
              <a:t>njihovog</a:t>
            </a:r>
            <a:r>
              <a:rPr lang="en-US" sz="2400" dirty="0"/>
              <a:t> </a:t>
            </a:r>
            <a:r>
              <a:rPr lang="en-US" sz="2400" dirty="0" err="1"/>
              <a:t>zajedničkog</a:t>
            </a:r>
            <a:r>
              <a:rPr lang="en-US" sz="2400" dirty="0"/>
              <a:t> </a:t>
            </a:r>
            <a:r>
              <a:rPr lang="en-US" sz="2400" dirty="0" err="1"/>
              <a:t>vlasništva</a:t>
            </a:r>
            <a:r>
              <a:rPr lang="en-US" sz="2400" dirty="0"/>
              <a:t> </a:t>
            </a:r>
            <a:r>
              <a:rPr lang="en-US" sz="2400" dirty="0" err="1"/>
              <a:t>pomoću</a:t>
            </a:r>
            <a:r>
              <a:rPr lang="en-US" sz="2400" dirty="0"/>
              <a:t> </a:t>
            </a:r>
            <a:r>
              <a:rPr lang="en-US" sz="2400" dirty="0" err="1"/>
              <a:t>tzv</a:t>
            </a:r>
            <a:r>
              <a:rPr lang="en-US" sz="2400" dirty="0"/>
              <a:t>. </a:t>
            </a:r>
            <a:r>
              <a:rPr lang="en-US" sz="2400" dirty="0" err="1"/>
              <a:t>sporazuma</a:t>
            </a:r>
            <a:r>
              <a:rPr lang="en-US" sz="2400" dirty="0"/>
              <a:t> o </a:t>
            </a:r>
            <a:r>
              <a:rPr lang="en-US" sz="2400" dirty="0" err="1"/>
              <a:t>zajedničkom</a:t>
            </a:r>
            <a:r>
              <a:rPr lang="en-US" sz="2400" dirty="0"/>
              <a:t> </a:t>
            </a:r>
            <a:r>
              <a:rPr lang="en-US" sz="2400" dirty="0" err="1"/>
              <a:t>vlasništvu</a:t>
            </a:r>
            <a:r>
              <a:rPr lang="en-US" sz="2400" dirty="0"/>
              <a:t> (</a:t>
            </a:r>
            <a:r>
              <a:rPr lang="en-US" sz="2400" i="1" dirty="0"/>
              <a:t>joint ownership </a:t>
            </a:r>
            <a:r>
              <a:rPr lang="en-US" sz="2400" i="1" dirty="0" smtClean="0"/>
              <a:t>agreement</a:t>
            </a:r>
            <a:r>
              <a:rPr lang="en-US" sz="2400" dirty="0" smtClean="0"/>
              <a:t>)</a:t>
            </a:r>
            <a:r>
              <a:rPr lang="sr-Latn-BA" sz="2400" dirty="0" smtClean="0"/>
              <a:t>. </a:t>
            </a:r>
          </a:p>
          <a:p>
            <a:pPr marL="228600" indent="-228600"/>
            <a:r>
              <a:rPr lang="en-US" sz="2400" dirty="0" err="1" smtClean="0"/>
              <a:t>Ukoliko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drugačije</a:t>
            </a:r>
            <a:r>
              <a:rPr lang="en-US" sz="2400" dirty="0"/>
              <a:t> </a:t>
            </a:r>
            <a:r>
              <a:rPr lang="en-US" sz="2400" dirty="0" err="1"/>
              <a:t>dogovoreno</a:t>
            </a:r>
            <a:r>
              <a:rPr lang="en-US" sz="2400" dirty="0"/>
              <a:t> </a:t>
            </a:r>
            <a:r>
              <a:rPr lang="en-US" sz="2400" dirty="0" err="1"/>
              <a:t>sporazumom</a:t>
            </a:r>
            <a:r>
              <a:rPr lang="en-US" sz="2400" dirty="0"/>
              <a:t>, </a:t>
            </a:r>
            <a:r>
              <a:rPr lang="en-US" sz="2400" dirty="0" err="1"/>
              <a:t>svaki</a:t>
            </a:r>
            <a:r>
              <a:rPr lang="en-US" sz="2400" dirty="0"/>
              <a:t> </a:t>
            </a:r>
            <a:r>
              <a:rPr lang="en-US" sz="2400" dirty="0" err="1"/>
              <a:t>vlasnik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dodijeli</a:t>
            </a:r>
            <a:r>
              <a:rPr lang="en-US" sz="2400" dirty="0"/>
              <a:t> </a:t>
            </a:r>
            <a:r>
              <a:rPr lang="en-US" sz="2400" dirty="0" err="1"/>
              <a:t>neisključive</a:t>
            </a:r>
            <a:r>
              <a:rPr lang="en-US" sz="2400" dirty="0"/>
              <a:t> </a:t>
            </a:r>
            <a:r>
              <a:rPr lang="en-US" sz="2400" dirty="0" err="1"/>
              <a:t>licence</a:t>
            </a:r>
            <a:r>
              <a:rPr lang="en-US" sz="2400" dirty="0"/>
              <a:t> </a:t>
            </a:r>
            <a:r>
              <a:rPr lang="en-US" sz="2400" dirty="0" err="1"/>
              <a:t>trećim</a:t>
            </a:r>
            <a:r>
              <a:rPr lang="en-US" sz="2400" dirty="0"/>
              <a:t> </a:t>
            </a:r>
            <a:r>
              <a:rPr lang="en-US" sz="2400" dirty="0" err="1"/>
              <a:t>licima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eksploataciju</a:t>
            </a:r>
            <a:r>
              <a:rPr lang="en-US" sz="2400" dirty="0"/>
              <a:t> </a:t>
            </a:r>
            <a:r>
              <a:rPr lang="en-US" sz="2400" dirty="0" err="1"/>
              <a:t>zajedničkih</a:t>
            </a:r>
            <a:r>
              <a:rPr lang="en-US" sz="2400" dirty="0"/>
              <a:t> </a:t>
            </a:r>
            <a:r>
              <a:rPr lang="en-US" sz="2400" dirty="0" err="1"/>
              <a:t>rezultata</a:t>
            </a:r>
            <a:r>
              <a:rPr lang="en-US" sz="2400" dirty="0"/>
              <a:t> (</a:t>
            </a:r>
            <a:r>
              <a:rPr lang="en-US" sz="2400" dirty="0" err="1"/>
              <a:t>bez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pod-</a:t>
            </a:r>
            <a:r>
              <a:rPr lang="en-US" sz="2400" dirty="0" err="1"/>
              <a:t>licenciranje</a:t>
            </a:r>
            <a:r>
              <a:rPr lang="en-US" sz="2400" dirty="0"/>
              <a:t>) </a:t>
            </a:r>
            <a:r>
              <a:rPr lang="en-US" sz="2400" dirty="0" err="1"/>
              <a:t>ako</a:t>
            </a:r>
            <a:r>
              <a:rPr lang="en-US" sz="2400" dirty="0"/>
              <a:t> je </a:t>
            </a:r>
            <a:r>
              <a:rPr lang="en-US" sz="2400" dirty="0" err="1"/>
              <a:t>ostalim</a:t>
            </a:r>
            <a:r>
              <a:rPr lang="en-US" sz="2400" dirty="0"/>
              <a:t> </a:t>
            </a:r>
            <a:r>
              <a:rPr lang="en-US" sz="2400" dirty="0" err="1"/>
              <a:t>vlasnicima</a:t>
            </a:r>
            <a:r>
              <a:rPr lang="en-US" sz="2400" dirty="0"/>
              <a:t> </a:t>
            </a:r>
            <a:r>
              <a:rPr lang="en-US" sz="2400" dirty="0" err="1"/>
              <a:t>dato</a:t>
            </a:r>
            <a:r>
              <a:rPr lang="en-US" sz="2400" dirty="0"/>
              <a:t>: </a:t>
            </a:r>
          </a:p>
          <a:p>
            <a:pPr marL="1030288">
              <a:buNone/>
            </a:pPr>
            <a:r>
              <a:rPr lang="en-US" sz="2400" dirty="0"/>
              <a:t>1) </a:t>
            </a:r>
            <a:r>
              <a:rPr lang="en-US" sz="2400" dirty="0" err="1"/>
              <a:t>obavještenje</a:t>
            </a:r>
            <a:r>
              <a:rPr lang="en-US" sz="2400" dirty="0"/>
              <a:t> o tome u </a:t>
            </a:r>
            <a:r>
              <a:rPr lang="en-US" sz="2400" dirty="0" err="1"/>
              <a:t>roku</a:t>
            </a:r>
            <a:r>
              <a:rPr lang="en-US" sz="2400" dirty="0"/>
              <a:t> </a:t>
            </a:r>
            <a:r>
              <a:rPr lang="en-US" sz="2400" dirty="0" err="1"/>
              <a:t>od</a:t>
            </a:r>
            <a:r>
              <a:rPr lang="en-US" sz="2400" dirty="0"/>
              <a:t> </a:t>
            </a:r>
            <a:r>
              <a:rPr lang="en-US" sz="2400" dirty="0" err="1"/>
              <a:t>najmanje</a:t>
            </a:r>
            <a:r>
              <a:rPr lang="en-US" sz="2400" dirty="0"/>
              <a:t> 45 </a:t>
            </a:r>
            <a:r>
              <a:rPr lang="en-US" sz="2400" dirty="0" err="1"/>
              <a:t>dana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</a:p>
          <a:p>
            <a:pPr marL="1030288">
              <a:buNone/>
            </a:pPr>
            <a:r>
              <a:rPr lang="en-US" sz="2400" dirty="0"/>
              <a:t>2)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je data </a:t>
            </a:r>
            <a:r>
              <a:rPr lang="en-US" sz="2400" dirty="0" err="1"/>
              <a:t>pravedna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razumna</a:t>
            </a:r>
            <a:r>
              <a:rPr lang="en-US" sz="2400" dirty="0"/>
              <a:t> </a:t>
            </a:r>
            <a:r>
              <a:rPr lang="en-US" sz="2400" dirty="0" err="1"/>
              <a:t>kompenzacija</a:t>
            </a:r>
            <a:r>
              <a:rPr lang="en-US" sz="2400" dirty="0"/>
              <a:t>.</a:t>
            </a:r>
          </a:p>
          <a:p>
            <a:pPr marL="228600" indent="-228600"/>
            <a:endParaRPr lang="sr-Latn-BA" sz="24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>
            <a:normAutofit fontScale="90000"/>
          </a:bodyPr>
          <a:lstStyle/>
          <a:p>
            <a:pPr marL="122238" algn="l">
              <a:spcAft>
                <a:spcPts val="600"/>
              </a:spcAft>
            </a:pPr>
            <a:r>
              <a:rPr lang="sr-Latn-BA" b="1" dirty="0" smtClean="0"/>
              <a:t>IPR kroz implementaciju projekta...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4876800"/>
          </a:xfrm>
        </p:spPr>
        <p:txBody>
          <a:bodyPr>
            <a:noAutofit/>
          </a:bodyPr>
          <a:lstStyle/>
          <a:p>
            <a:pPr marL="228600" indent="-228600">
              <a:spcBef>
                <a:spcPts val="0"/>
              </a:spcBef>
            </a:pPr>
            <a:r>
              <a:rPr lang="en-US" sz="2400" dirty="0" err="1"/>
              <a:t>Partneri</a:t>
            </a:r>
            <a:r>
              <a:rPr lang="en-US" sz="2400" dirty="0"/>
              <a:t> </a:t>
            </a:r>
            <a:r>
              <a:rPr lang="en-US" sz="2400" dirty="0" err="1"/>
              <a:t>moraju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svaki</a:t>
            </a:r>
            <a:r>
              <a:rPr lang="en-US" sz="2400" dirty="0"/>
              <a:t> </a:t>
            </a:r>
            <a:r>
              <a:rPr lang="en-US" sz="2400" dirty="0" err="1"/>
              <a:t>rezultat</a:t>
            </a:r>
            <a:r>
              <a:rPr lang="en-US" sz="2400" dirty="0"/>
              <a:t> </a:t>
            </a:r>
            <a:r>
              <a:rPr lang="en-US" sz="2400" dirty="0" err="1"/>
              <a:t>projekta</a:t>
            </a:r>
            <a:r>
              <a:rPr lang="en-US" sz="2400" dirty="0"/>
              <a:t> </a:t>
            </a:r>
            <a:r>
              <a:rPr lang="en-US" sz="2400" dirty="0" err="1"/>
              <a:t>predvidjeti</a:t>
            </a:r>
            <a:r>
              <a:rPr lang="en-US" sz="2400" dirty="0"/>
              <a:t> </a:t>
            </a:r>
            <a:r>
              <a:rPr lang="en-US" sz="2400" dirty="0" err="1"/>
              <a:t>komercijalnu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industrijsku</a:t>
            </a:r>
            <a:r>
              <a:rPr lang="en-US" sz="2400" dirty="0"/>
              <a:t> </a:t>
            </a:r>
            <a:r>
              <a:rPr lang="en-US" sz="2400" dirty="0" err="1"/>
              <a:t>eksploataciju</a:t>
            </a:r>
            <a:r>
              <a:rPr lang="en-US" sz="2400" dirty="0"/>
              <a:t> </a:t>
            </a:r>
            <a:r>
              <a:rPr lang="en-US" sz="2400" dirty="0" err="1" smtClean="0"/>
              <a:t>rezultata</a:t>
            </a:r>
            <a:r>
              <a:rPr lang="sr-Latn-BA" sz="2400" dirty="0" smtClean="0"/>
              <a:t> (</a:t>
            </a:r>
            <a:r>
              <a:rPr lang="en-US" sz="2400" dirty="0" err="1" smtClean="0"/>
              <a:t>obavez</a:t>
            </a:r>
            <a:r>
              <a:rPr lang="sr-Latn-BA" sz="2400" dirty="0" smtClean="0"/>
              <a:t>a i</a:t>
            </a:r>
            <a:r>
              <a:rPr lang="en-US" sz="2400" dirty="0" smtClean="0"/>
              <a:t>spit</a:t>
            </a:r>
            <a:r>
              <a:rPr lang="sr-Latn-BA" sz="2400" dirty="0" smtClean="0"/>
              <a:t>ivanja</a:t>
            </a:r>
            <a:r>
              <a:rPr lang="en-US" sz="2400" dirty="0" smtClean="0"/>
              <a:t> </a:t>
            </a:r>
            <a:r>
              <a:rPr lang="en-US" sz="2400" dirty="0" err="1" smtClean="0"/>
              <a:t>sv</a:t>
            </a:r>
            <a:r>
              <a:rPr lang="sr-Latn-BA" sz="2400" dirty="0" smtClean="0"/>
              <a:t>ih </a:t>
            </a:r>
            <a:r>
              <a:rPr lang="en-US" sz="2400" dirty="0" smtClean="0"/>
              <a:t> </a:t>
            </a:r>
            <a:r>
              <a:rPr lang="en-US" sz="2400" dirty="0" err="1"/>
              <a:t>mogućnosti</a:t>
            </a:r>
            <a:r>
              <a:rPr lang="en-US" sz="2400" dirty="0"/>
              <a:t> </a:t>
            </a:r>
            <a:r>
              <a:rPr lang="en-US" sz="2400" dirty="0" err="1"/>
              <a:t>zaštite</a:t>
            </a:r>
            <a:r>
              <a:rPr lang="en-US" sz="2400" dirty="0"/>
              <a:t> </a:t>
            </a:r>
            <a:r>
              <a:rPr lang="sr-Latn-BA" sz="2400" dirty="0" smtClean="0"/>
              <a:t>).</a:t>
            </a:r>
          </a:p>
          <a:p>
            <a:pPr marL="228600" indent="-228600">
              <a:spcBef>
                <a:spcPts val="0"/>
              </a:spcBef>
            </a:pPr>
            <a:r>
              <a:rPr lang="en-US" sz="2400" dirty="0" err="1" smtClean="0"/>
              <a:t>Obaveza</a:t>
            </a:r>
            <a:r>
              <a:rPr lang="en-US" sz="2400" dirty="0" smtClean="0"/>
              <a:t> </a:t>
            </a:r>
            <a:r>
              <a:rPr lang="en-US" sz="2400" dirty="0" err="1"/>
              <a:t>zaštite</a:t>
            </a:r>
            <a:r>
              <a:rPr lang="en-US" sz="2400" dirty="0"/>
              <a:t> se </a:t>
            </a:r>
            <a:r>
              <a:rPr lang="en-US" sz="2400" dirty="0" err="1"/>
              <a:t>odnosi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partnere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projektom</a:t>
            </a:r>
            <a:r>
              <a:rPr lang="en-US" sz="2400" dirty="0"/>
              <a:t> </a:t>
            </a:r>
            <a:r>
              <a:rPr lang="en-US" sz="2400" dirty="0" err="1"/>
              <a:t>neće</a:t>
            </a:r>
            <a:r>
              <a:rPr lang="en-US" sz="2400" dirty="0"/>
              <a:t> </a:t>
            </a:r>
            <a:r>
              <a:rPr lang="en-US" sz="2400" dirty="0" err="1"/>
              <a:t>dobiti</a:t>
            </a:r>
            <a:r>
              <a:rPr lang="en-US" sz="2400" dirty="0"/>
              <a:t> EU </a:t>
            </a:r>
            <a:r>
              <a:rPr lang="en-US" sz="2400" dirty="0" err="1"/>
              <a:t>sredstva</a:t>
            </a:r>
            <a:r>
              <a:rPr lang="en-US" sz="2400" dirty="0"/>
              <a:t>, </a:t>
            </a:r>
            <a:r>
              <a:rPr lang="en-US" sz="2400" dirty="0" err="1"/>
              <a:t>ali</a:t>
            </a:r>
            <a:r>
              <a:rPr lang="en-US" sz="2400" dirty="0"/>
              <a:t> </a:t>
            </a:r>
            <a:r>
              <a:rPr lang="en-US" sz="2400" dirty="0" err="1"/>
              <a:t>učestvuju</a:t>
            </a:r>
            <a:r>
              <a:rPr lang="en-US" sz="2400" dirty="0"/>
              <a:t> u </a:t>
            </a:r>
            <a:r>
              <a:rPr lang="en-US" sz="2400" dirty="0" err="1"/>
              <a:t>projektu</a:t>
            </a:r>
            <a:r>
              <a:rPr lang="en-US" sz="2400" dirty="0"/>
              <a:t>. </a:t>
            </a:r>
            <a:endParaRPr lang="sr-Latn-BA" sz="2400" dirty="0" smtClean="0"/>
          </a:p>
          <a:p>
            <a:pPr marL="228600" lvl="0" indent="-228600"/>
            <a:r>
              <a:rPr lang="en-US" sz="2400" dirty="0" err="1" smtClean="0"/>
              <a:t>Partnerima</a:t>
            </a:r>
            <a:r>
              <a:rPr lang="en-US" sz="2400" dirty="0" smtClean="0"/>
              <a:t> </a:t>
            </a:r>
            <a:r>
              <a:rPr lang="en-US" sz="2400" dirty="0"/>
              <a:t>se </a:t>
            </a:r>
            <a:r>
              <a:rPr lang="en-US" sz="2400" dirty="0" err="1"/>
              <a:t>ostavlja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slobodu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izaberu</a:t>
            </a:r>
            <a:r>
              <a:rPr lang="en-US" sz="2400" dirty="0"/>
              <a:t> </a:t>
            </a:r>
            <a:r>
              <a:rPr lang="en-US" sz="2400" dirty="0" err="1"/>
              <a:t>formu</a:t>
            </a:r>
            <a:r>
              <a:rPr lang="en-US" sz="2400" dirty="0"/>
              <a:t> </a:t>
            </a:r>
            <a:r>
              <a:rPr lang="en-US" sz="2400" dirty="0" err="1"/>
              <a:t>zaštite</a:t>
            </a:r>
            <a:r>
              <a:rPr lang="en-US" sz="2400" dirty="0"/>
              <a:t> </a:t>
            </a:r>
            <a:r>
              <a:rPr lang="en-US" sz="2400" dirty="0" err="1"/>
              <a:t>rezultata</a:t>
            </a:r>
            <a:r>
              <a:rPr lang="en-US" sz="2400" dirty="0"/>
              <a:t> </a:t>
            </a:r>
            <a:r>
              <a:rPr lang="en-US" sz="2400" dirty="0" err="1"/>
              <a:t>projekta</a:t>
            </a:r>
            <a:r>
              <a:rPr lang="en-US" sz="2400" dirty="0"/>
              <a:t> </a:t>
            </a:r>
            <a:r>
              <a:rPr lang="en-US" sz="2400" dirty="0" err="1"/>
              <a:t>kroz</a:t>
            </a:r>
            <a:r>
              <a:rPr lang="en-US" sz="2400" dirty="0"/>
              <a:t> </a:t>
            </a:r>
            <a:r>
              <a:rPr lang="en-US" sz="2400" dirty="0" err="1"/>
              <a:t>klasične</a:t>
            </a:r>
            <a:r>
              <a:rPr lang="en-US" sz="2400" dirty="0"/>
              <a:t> </a:t>
            </a:r>
            <a:r>
              <a:rPr lang="en-US" sz="2400" dirty="0" err="1"/>
              <a:t>oblike</a:t>
            </a:r>
            <a:r>
              <a:rPr lang="en-US" sz="2400" dirty="0"/>
              <a:t> </a:t>
            </a:r>
            <a:r>
              <a:rPr lang="en-US" sz="2400" dirty="0" err="1"/>
              <a:t>zaštite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sr-Latn-BA" sz="2400" dirty="0" smtClean="0"/>
              <a:t> </a:t>
            </a:r>
            <a:r>
              <a:rPr lang="en-US" sz="2400" dirty="0" err="1" smtClean="0"/>
              <a:t>podrazumijevaju</a:t>
            </a:r>
            <a:r>
              <a:rPr lang="en-US" sz="2400" dirty="0"/>
              <a:t>, </a:t>
            </a:r>
            <a:r>
              <a:rPr lang="en-US" sz="2400" dirty="0" err="1"/>
              <a:t>ali</a:t>
            </a:r>
            <a:r>
              <a:rPr lang="en-US" sz="2400" dirty="0"/>
              <a:t> se </a:t>
            </a:r>
            <a:r>
              <a:rPr lang="en-US" sz="2400" dirty="0" err="1"/>
              <a:t>i</a:t>
            </a:r>
            <a:r>
              <a:rPr lang="en-US" sz="2400" dirty="0"/>
              <a:t> ne </a:t>
            </a:r>
            <a:r>
              <a:rPr lang="en-US" sz="2400" dirty="0" err="1"/>
              <a:t>ograničavaju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 smtClean="0"/>
              <a:t>:</a:t>
            </a:r>
            <a:r>
              <a:rPr lang="sr-Latn-BA" sz="2400" dirty="0" smtClean="0"/>
              <a:t> p</a:t>
            </a:r>
            <a:r>
              <a:rPr lang="en-US" sz="2400" dirty="0" err="1" smtClean="0"/>
              <a:t>atent</a:t>
            </a:r>
            <a:r>
              <a:rPr lang="en-US" sz="2400" dirty="0" smtClean="0"/>
              <a:t>,</a:t>
            </a:r>
            <a:r>
              <a:rPr lang="sr-Latn-BA" sz="2400" dirty="0" smtClean="0"/>
              <a:t> z</a:t>
            </a:r>
            <a:r>
              <a:rPr lang="en-US" sz="2400" dirty="0" err="1" smtClean="0"/>
              <a:t>aštitni</a:t>
            </a:r>
            <a:r>
              <a:rPr lang="en-US" sz="2400" dirty="0" smtClean="0"/>
              <a:t> </a:t>
            </a:r>
            <a:r>
              <a:rPr lang="en-US" sz="2400" dirty="0" err="1"/>
              <a:t>znak</a:t>
            </a:r>
            <a:r>
              <a:rPr lang="en-US" sz="2400" dirty="0" smtClean="0"/>
              <a:t>,</a:t>
            </a:r>
            <a:r>
              <a:rPr lang="sr-Latn-BA" sz="2400" dirty="0" smtClean="0"/>
              <a:t> i</a:t>
            </a:r>
            <a:r>
              <a:rPr lang="en-US" sz="2400" dirty="0" err="1" smtClean="0"/>
              <a:t>ndustrijski</a:t>
            </a:r>
            <a:r>
              <a:rPr lang="en-US" sz="2400" dirty="0" smtClean="0"/>
              <a:t> </a:t>
            </a:r>
            <a:r>
              <a:rPr lang="en-US" sz="2400" dirty="0" err="1"/>
              <a:t>dizajn</a:t>
            </a:r>
            <a:r>
              <a:rPr lang="en-US" sz="2400" dirty="0" smtClean="0"/>
              <a:t>,</a:t>
            </a:r>
            <a:r>
              <a:rPr lang="sr-Latn-BA" sz="2400" dirty="0" smtClean="0"/>
              <a:t> a</a:t>
            </a:r>
            <a:r>
              <a:rPr lang="en-US" sz="2400" dirty="0" err="1" smtClean="0"/>
              <a:t>utorska</a:t>
            </a:r>
            <a:r>
              <a:rPr lang="en-US" sz="2400" dirty="0" smtClean="0"/>
              <a:t> </a:t>
            </a:r>
            <a:r>
              <a:rPr lang="en-US" sz="2400" dirty="0" err="1"/>
              <a:t>prava</a:t>
            </a:r>
            <a:r>
              <a:rPr lang="en-US" sz="2400" dirty="0" smtClean="0"/>
              <a:t>,</a:t>
            </a:r>
            <a:r>
              <a:rPr lang="sr-Latn-BA" sz="2400" dirty="0" smtClean="0"/>
              <a:t> t</a:t>
            </a:r>
            <a:r>
              <a:rPr lang="en-US" sz="2400" dirty="0" err="1" smtClean="0"/>
              <a:t>rgovačku</a:t>
            </a:r>
            <a:r>
              <a:rPr lang="en-US" sz="2400" dirty="0" smtClean="0"/>
              <a:t> </a:t>
            </a:r>
            <a:r>
              <a:rPr lang="en-US" sz="2400" dirty="0" err="1" smtClean="0"/>
              <a:t>tajnu</a:t>
            </a:r>
            <a:r>
              <a:rPr lang="sr-Latn-BA" sz="2400" dirty="0" smtClean="0"/>
              <a:t> ili p</a:t>
            </a:r>
            <a:r>
              <a:rPr lang="en-US" sz="2400" dirty="0" err="1" smtClean="0"/>
              <a:t>ovjerljivost</a:t>
            </a:r>
            <a:r>
              <a:rPr lang="sr-Latn-BA" sz="2400" dirty="0" smtClean="0"/>
              <a:t>.</a:t>
            </a:r>
            <a:endParaRPr lang="en-US" sz="2400" dirty="0"/>
          </a:p>
          <a:p>
            <a:pPr marL="228600" indent="-228600"/>
            <a:r>
              <a:rPr lang="en-US" sz="2400" dirty="0"/>
              <a:t>Forma </a:t>
            </a:r>
            <a:r>
              <a:rPr lang="en-US" sz="2400" dirty="0" err="1"/>
              <a:t>zaštite</a:t>
            </a:r>
            <a:r>
              <a:rPr lang="en-US" sz="2400" dirty="0"/>
              <a:t> </a:t>
            </a:r>
            <a:r>
              <a:rPr lang="sr-Latn-BA" sz="2400" dirty="0" smtClean="0"/>
              <a:t>zavisi od </a:t>
            </a:r>
            <a:r>
              <a:rPr lang="en-US" sz="2400" dirty="0" err="1" smtClean="0"/>
              <a:t>aktivnosti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tipa</a:t>
            </a:r>
            <a:r>
              <a:rPr lang="en-US" sz="2400" dirty="0"/>
              <a:t> </a:t>
            </a:r>
            <a:r>
              <a:rPr lang="en-US" sz="2400" dirty="0" err="1" smtClean="0"/>
              <a:t>rezultata</a:t>
            </a:r>
            <a:r>
              <a:rPr lang="sr-Latn-BA" sz="2400" dirty="0"/>
              <a:t> </a:t>
            </a:r>
            <a:r>
              <a:rPr lang="sr-Latn-BA" sz="2400" dirty="0" smtClean="0"/>
              <a:t>(npr. I</a:t>
            </a:r>
            <a:r>
              <a:rPr lang="en-US" sz="2400" dirty="0" err="1" smtClean="0"/>
              <a:t>novacij</a:t>
            </a:r>
            <a:r>
              <a:rPr lang="sr-Latn-BA" sz="2400" dirty="0" smtClean="0"/>
              <a:t>a = </a:t>
            </a:r>
            <a:r>
              <a:rPr lang="en-US" sz="2400" dirty="0" smtClean="0"/>
              <a:t>patent </a:t>
            </a:r>
            <a:r>
              <a:rPr lang="sr-Latn-BA" sz="2400" dirty="0" smtClean="0"/>
              <a:t>;</a:t>
            </a:r>
            <a:r>
              <a:rPr lang="en-US" sz="2400" dirty="0" smtClean="0"/>
              <a:t> </a:t>
            </a:r>
            <a:r>
              <a:rPr lang="en-US" sz="2400" dirty="0" err="1"/>
              <a:t>za</a:t>
            </a:r>
            <a:r>
              <a:rPr lang="en-US" sz="2400" dirty="0"/>
              <a:t> web </a:t>
            </a:r>
            <a:r>
              <a:rPr lang="en-US" sz="2400" dirty="0" err="1" smtClean="0"/>
              <a:t>stranicu</a:t>
            </a:r>
            <a:r>
              <a:rPr lang="sr-Latn-BA" sz="2400" dirty="0" smtClean="0"/>
              <a:t> =</a:t>
            </a:r>
            <a:r>
              <a:rPr lang="en-US" sz="2400" dirty="0" smtClean="0"/>
              <a:t> </a:t>
            </a:r>
            <a:r>
              <a:rPr lang="en-US" sz="2400" dirty="0" err="1"/>
              <a:t>industrijski</a:t>
            </a:r>
            <a:r>
              <a:rPr lang="en-US" sz="2400" dirty="0"/>
              <a:t> </a:t>
            </a:r>
            <a:r>
              <a:rPr lang="en-US" sz="2400" dirty="0" err="1"/>
              <a:t>dizajn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autorska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zaštitni</a:t>
            </a:r>
            <a:r>
              <a:rPr lang="en-US" sz="2400" dirty="0"/>
              <a:t> </a:t>
            </a:r>
            <a:r>
              <a:rPr lang="en-US" sz="2400" dirty="0" err="1"/>
              <a:t>znak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slično</a:t>
            </a:r>
            <a:r>
              <a:rPr lang="en-US" sz="2400" dirty="0"/>
              <a:t>.</a:t>
            </a:r>
          </a:p>
          <a:p>
            <a:pPr marL="228600" indent="-228600"/>
            <a:endParaRPr lang="sr-Latn-BA" sz="2400" dirty="0" smtClean="0"/>
          </a:p>
          <a:p>
            <a:pPr marL="228600" indent="-228600"/>
            <a:endParaRPr lang="sr-Latn-BA" sz="24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>
            <a:normAutofit fontScale="90000"/>
          </a:bodyPr>
          <a:lstStyle/>
          <a:p>
            <a:pPr marL="122238" algn="l">
              <a:spcAft>
                <a:spcPts val="600"/>
              </a:spcAft>
            </a:pPr>
            <a:r>
              <a:rPr lang="sr-Latn-BA" b="1" dirty="0" smtClean="0"/>
              <a:t>IPR kroz implementaciju projekta...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4876800"/>
          </a:xfrm>
        </p:spPr>
        <p:txBody>
          <a:bodyPr>
            <a:noAutofit/>
          </a:bodyPr>
          <a:lstStyle/>
          <a:p>
            <a:r>
              <a:rPr lang="en-US" sz="2400" dirty="0" err="1"/>
              <a:t>Svaki</a:t>
            </a:r>
            <a:r>
              <a:rPr lang="en-US" sz="2400" dirty="0"/>
              <a:t> </a:t>
            </a:r>
            <a:r>
              <a:rPr lang="en-US" sz="2400" dirty="0" err="1"/>
              <a:t>korisnik</a:t>
            </a:r>
            <a:r>
              <a:rPr lang="en-US" sz="2400" dirty="0"/>
              <a:t>, u </a:t>
            </a:r>
            <a:r>
              <a:rPr lang="en-US" sz="2400" dirty="0" err="1"/>
              <a:t>roku</a:t>
            </a:r>
            <a:r>
              <a:rPr lang="en-US" sz="2400" dirty="0"/>
              <a:t> </a:t>
            </a:r>
            <a:r>
              <a:rPr lang="en-US" sz="2400" dirty="0" err="1"/>
              <a:t>od</a:t>
            </a:r>
            <a:r>
              <a:rPr lang="en-US" sz="2400" dirty="0"/>
              <a:t> </a:t>
            </a:r>
            <a:r>
              <a:rPr lang="en-US" sz="2400" dirty="0" err="1"/>
              <a:t>četiri</a:t>
            </a:r>
            <a:r>
              <a:rPr lang="en-US" sz="2400" dirty="0"/>
              <a:t> </a:t>
            </a:r>
            <a:r>
              <a:rPr lang="en-US" sz="2400" dirty="0" err="1"/>
              <a:t>godine</a:t>
            </a:r>
            <a:r>
              <a:rPr lang="en-US" sz="2400" dirty="0"/>
              <a:t> </a:t>
            </a:r>
            <a:r>
              <a:rPr lang="en-US" sz="2400" dirty="0" err="1"/>
              <a:t>nakon</a:t>
            </a:r>
            <a:r>
              <a:rPr lang="en-US" sz="2400" dirty="0"/>
              <a:t> </a:t>
            </a:r>
            <a:r>
              <a:rPr lang="en-US" sz="2400" dirty="0" err="1"/>
              <a:t>perioda</a:t>
            </a:r>
            <a:r>
              <a:rPr lang="en-US" sz="2400" dirty="0"/>
              <a:t> </a:t>
            </a:r>
            <a:r>
              <a:rPr lang="en-US" sz="2400" dirty="0" err="1"/>
              <a:t>postavljenog</a:t>
            </a:r>
            <a:r>
              <a:rPr lang="en-US" sz="2400" dirty="0"/>
              <a:t> </a:t>
            </a:r>
            <a:r>
              <a:rPr lang="en-US" sz="2400" dirty="0" err="1"/>
              <a:t>članom</a:t>
            </a:r>
            <a:r>
              <a:rPr lang="en-US" sz="2400" dirty="0"/>
              <a:t> 3. </a:t>
            </a:r>
            <a:r>
              <a:rPr lang="en-US" sz="2400" dirty="0" err="1"/>
              <a:t>ugovora</a:t>
            </a:r>
            <a:r>
              <a:rPr lang="en-US" sz="2400" dirty="0"/>
              <a:t>, </a:t>
            </a:r>
            <a:r>
              <a:rPr lang="en-US" sz="2400" dirty="0" err="1"/>
              <a:t>mora</a:t>
            </a:r>
            <a:r>
              <a:rPr lang="en-US" sz="2400" dirty="0"/>
              <a:t> </a:t>
            </a:r>
            <a:r>
              <a:rPr lang="en-US" sz="2400" dirty="0" err="1"/>
              <a:t>preduzeti</a:t>
            </a:r>
            <a:r>
              <a:rPr lang="en-US" sz="2400" dirty="0"/>
              <a:t> </a:t>
            </a:r>
            <a:r>
              <a:rPr lang="en-US" sz="2400" dirty="0" err="1"/>
              <a:t>mjere</a:t>
            </a:r>
            <a:r>
              <a:rPr lang="en-US" sz="2400" dirty="0"/>
              <a:t> s </a:t>
            </a:r>
            <a:r>
              <a:rPr lang="en-US" sz="2400" dirty="0" err="1"/>
              <a:t>ciljem</a:t>
            </a:r>
            <a:r>
              <a:rPr lang="en-US" sz="2400" dirty="0"/>
              <a:t> </a:t>
            </a:r>
            <a:r>
              <a:rPr lang="en-US" sz="2400" dirty="0" err="1"/>
              <a:t>iskorišćavanja</a:t>
            </a:r>
            <a:r>
              <a:rPr lang="en-US" sz="2400" dirty="0"/>
              <a:t> </a:t>
            </a:r>
            <a:r>
              <a:rPr lang="en-US" sz="2400" dirty="0" err="1"/>
              <a:t>rezultata</a:t>
            </a:r>
            <a:r>
              <a:rPr lang="en-US" sz="2400" dirty="0"/>
              <a:t> </a:t>
            </a:r>
            <a:r>
              <a:rPr lang="en-US" sz="2400" dirty="0" err="1"/>
              <a:t>projekta</a:t>
            </a:r>
            <a:r>
              <a:rPr lang="en-US" sz="2400" dirty="0"/>
              <a:t>, </a:t>
            </a:r>
            <a:r>
              <a:rPr lang="en-US" sz="2400" dirty="0" err="1"/>
              <a:t>bilo</a:t>
            </a:r>
            <a:r>
              <a:rPr lang="en-US" sz="2400" dirty="0"/>
              <a:t> </a:t>
            </a:r>
            <a:r>
              <a:rPr lang="en-US" sz="2400" dirty="0" err="1"/>
              <a:t>direktno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indirektno</a:t>
            </a:r>
            <a:r>
              <a:rPr lang="en-US" sz="2400" dirty="0"/>
              <a:t>, a </a:t>
            </a:r>
            <a:r>
              <a:rPr lang="en-US" sz="2400" dirty="0" err="1"/>
              <a:t>posebno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je u </a:t>
            </a:r>
            <a:r>
              <a:rPr lang="en-US" sz="2400" dirty="0" err="1"/>
              <a:t>pitanju</a:t>
            </a:r>
            <a:r>
              <a:rPr lang="en-US" sz="2400" dirty="0"/>
              <a:t> transfer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licenciranje</a:t>
            </a:r>
            <a:r>
              <a:rPr lang="en-US" sz="2400" dirty="0"/>
              <a:t>. </a:t>
            </a:r>
            <a:endParaRPr lang="sr-Latn-BA" sz="2400" dirty="0" smtClean="0"/>
          </a:p>
          <a:p>
            <a:r>
              <a:rPr lang="en-US" sz="2400" dirty="0" err="1" smtClean="0"/>
              <a:t>Rezultati</a:t>
            </a:r>
            <a:r>
              <a:rPr lang="en-US" sz="2400" dirty="0" smtClean="0"/>
              <a:t> </a:t>
            </a:r>
            <a:r>
              <a:rPr lang="en-US" sz="2400" dirty="0"/>
              <a:t>se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koristiti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:</a:t>
            </a:r>
          </a:p>
          <a:p>
            <a:pPr marL="974725" lvl="0" indent="-395288">
              <a:buFont typeface="+mj-lt"/>
              <a:buAutoNum type="arabicParenR"/>
            </a:pPr>
            <a:r>
              <a:rPr lang="en-US" sz="2400" dirty="0" err="1"/>
              <a:t>nastavak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druge</a:t>
            </a:r>
            <a:r>
              <a:rPr lang="en-US" sz="2400" dirty="0"/>
              <a:t> </a:t>
            </a:r>
            <a:r>
              <a:rPr lang="en-US" sz="2400" dirty="0" err="1"/>
              <a:t>istraživačke</a:t>
            </a:r>
            <a:r>
              <a:rPr lang="en-US" sz="2400" dirty="0"/>
              <a:t> </a:t>
            </a:r>
            <a:r>
              <a:rPr lang="en-US" sz="2400" dirty="0" err="1"/>
              <a:t>aktivnosti</a:t>
            </a:r>
            <a:r>
              <a:rPr lang="en-US" sz="2400" dirty="0"/>
              <a:t>, </a:t>
            </a:r>
          </a:p>
          <a:p>
            <a:pPr marL="974725" lvl="0" indent="-395288">
              <a:buFont typeface="+mj-lt"/>
              <a:buAutoNum type="arabicParenR"/>
            </a:pPr>
            <a:r>
              <a:rPr lang="en-US" sz="2400" dirty="0" err="1"/>
              <a:t>razvoj</a:t>
            </a:r>
            <a:r>
              <a:rPr lang="en-US" sz="2400" dirty="0"/>
              <a:t>, </a:t>
            </a:r>
            <a:r>
              <a:rPr lang="en-US" sz="2400" dirty="0" err="1"/>
              <a:t>kreiranje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marketinšku</a:t>
            </a:r>
            <a:r>
              <a:rPr lang="en-US" sz="2400" dirty="0"/>
              <a:t> </a:t>
            </a:r>
            <a:r>
              <a:rPr lang="en-US" sz="2400" dirty="0" err="1"/>
              <a:t>promociju</a:t>
            </a:r>
            <a:r>
              <a:rPr lang="en-US" sz="2400" dirty="0"/>
              <a:t> </a:t>
            </a:r>
            <a:r>
              <a:rPr lang="en-US" sz="2400" dirty="0" err="1"/>
              <a:t>rezultata</a:t>
            </a:r>
            <a:r>
              <a:rPr lang="en-US" sz="2400" dirty="0"/>
              <a:t> (</a:t>
            </a:r>
            <a:r>
              <a:rPr lang="en-US" sz="2400" dirty="0" err="1"/>
              <a:t>proizvoda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procesa</a:t>
            </a:r>
            <a:r>
              <a:rPr lang="en-US" sz="2400" dirty="0"/>
              <a:t>),</a:t>
            </a:r>
          </a:p>
          <a:p>
            <a:pPr marL="974725" lvl="0" indent="-395288">
              <a:buFont typeface="+mj-lt"/>
              <a:buAutoNum type="arabicParenR"/>
            </a:pPr>
            <a:r>
              <a:rPr lang="en-US" sz="2400" dirty="0" err="1"/>
              <a:t>kreiranje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pružanje</a:t>
            </a:r>
            <a:r>
              <a:rPr lang="en-US" sz="2400" dirty="0"/>
              <a:t> </a:t>
            </a:r>
            <a:r>
              <a:rPr lang="en-US" sz="2400" dirty="0" err="1"/>
              <a:t>usluge</a:t>
            </a:r>
            <a:r>
              <a:rPr lang="en-US" sz="2400" dirty="0"/>
              <a:t>,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</a:p>
          <a:p>
            <a:pPr marL="974725" lvl="0" indent="-395288">
              <a:buFont typeface="+mj-lt"/>
              <a:buAutoNum type="arabicParenR"/>
            </a:pPr>
            <a:r>
              <a:rPr lang="en-US" sz="2400" dirty="0" err="1"/>
              <a:t>korišćenje</a:t>
            </a:r>
            <a:r>
              <a:rPr lang="en-US" sz="2400" dirty="0"/>
              <a:t> </a:t>
            </a:r>
            <a:r>
              <a:rPr lang="en-US" sz="2400" dirty="0" err="1"/>
              <a:t>radi</a:t>
            </a:r>
            <a:r>
              <a:rPr lang="en-US" sz="2400" dirty="0"/>
              <a:t> </a:t>
            </a:r>
            <a:r>
              <a:rPr lang="en-US" sz="2400" dirty="0" err="1"/>
              <a:t>aktivnosti</a:t>
            </a:r>
            <a:r>
              <a:rPr lang="en-US" sz="2400" dirty="0"/>
              <a:t> </a:t>
            </a:r>
            <a:r>
              <a:rPr lang="en-US" sz="2400" dirty="0" err="1"/>
              <a:t>standardizacije</a:t>
            </a:r>
            <a:r>
              <a:rPr lang="en-US" sz="2400" dirty="0"/>
              <a:t>.</a:t>
            </a:r>
          </a:p>
          <a:p>
            <a:pPr marL="228600" indent="-228600"/>
            <a:endParaRPr lang="sr-Latn-BA" sz="2400" dirty="0" smtClean="0"/>
          </a:p>
          <a:p>
            <a:pPr marL="228600" indent="-228600"/>
            <a:endParaRPr lang="sr-Latn-BA" sz="24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1143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Latn-BA" sz="5400" dirty="0" smtClean="0"/>
              <a:t>Hvala na pažnji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latin typeface="Calibri" pitchFamily="34" charset="0"/>
              </a:rPr>
              <a:t>Kon</a:t>
            </a:r>
            <a:r>
              <a:rPr lang="sr-Latn-BA" b="1" dirty="0" smtClean="0">
                <a:latin typeface="Calibri" pitchFamily="34" charset="0"/>
              </a:rPr>
              <a:t>z</a:t>
            </a:r>
            <a:r>
              <a:rPr lang="en-US" b="1" dirty="0" err="1" smtClean="0">
                <a:latin typeface="Calibri" pitchFamily="34" charset="0"/>
              </a:rPr>
              <a:t>orcijumski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ugovor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i</a:t>
            </a:r>
            <a:r>
              <a:rPr lang="sr-Latn-BA" b="1" dirty="0" smtClean="0">
                <a:latin typeface="Calibri" pitchFamily="34" charset="0"/>
              </a:rPr>
              <a:t> IPR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4419600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</a:pPr>
            <a:r>
              <a:rPr lang="sr-Latn-BA" sz="2400" dirty="0" smtClean="0">
                <a:latin typeface="+mn-lt"/>
              </a:rPr>
              <a:t>IPR pravila u EU Okvirnom programu su definisana:</a:t>
            </a:r>
          </a:p>
          <a:p>
            <a:pPr marL="804863" indent="-341313" algn="just">
              <a:spcBef>
                <a:spcPct val="0"/>
              </a:spcBef>
              <a:buFont typeface="+mj-lt"/>
              <a:buAutoNum type="arabicParenR"/>
              <a:tabLst>
                <a:tab pos="804863" algn="l"/>
              </a:tabLst>
            </a:pPr>
            <a:r>
              <a:rPr lang="sr-Latn-BA" sz="2400" dirty="0" smtClean="0">
                <a:latin typeface="+mn-lt"/>
              </a:rPr>
              <a:t>Pravilima učešća (RoP)</a:t>
            </a:r>
          </a:p>
          <a:p>
            <a:pPr marL="804863" indent="-341313" algn="just">
              <a:spcBef>
                <a:spcPct val="0"/>
              </a:spcBef>
              <a:buFont typeface="+mj-lt"/>
              <a:buAutoNum type="arabicParenR"/>
              <a:tabLst>
                <a:tab pos="804863" algn="l"/>
              </a:tabLst>
            </a:pPr>
            <a:r>
              <a:rPr lang="sr-Latn-BA" sz="2400" dirty="0" smtClean="0">
                <a:latin typeface="+mn-lt"/>
              </a:rPr>
              <a:t>Ugovor sa Evropskom komisijom (EC)</a:t>
            </a:r>
          </a:p>
          <a:p>
            <a:pPr marL="804863" indent="-341313" algn="just">
              <a:spcBef>
                <a:spcPct val="0"/>
              </a:spcBef>
              <a:spcAft>
                <a:spcPts val="1800"/>
              </a:spcAft>
              <a:buFont typeface="+mj-lt"/>
              <a:buAutoNum type="arabicParenR"/>
              <a:tabLst>
                <a:tab pos="804863" algn="l"/>
              </a:tabLst>
            </a:pPr>
            <a:r>
              <a:rPr lang="sr-Latn-BA" sz="2400" b="1" dirty="0" smtClean="0">
                <a:latin typeface="+mn-lt"/>
              </a:rPr>
              <a:t>Konzorcijumskim ugovorom (Consortium Agreement - CA)</a:t>
            </a:r>
          </a:p>
          <a:p>
            <a:pPr algn="just">
              <a:spcBef>
                <a:spcPct val="0"/>
              </a:spcBef>
            </a:pPr>
            <a:r>
              <a:rPr lang="sr-Latn-BA" sz="2400" dirty="0" smtClean="0">
                <a:latin typeface="+mn-lt"/>
              </a:rPr>
              <a:t>Tokom implementacije EU Okvirnih programa (FP6, FP7, H2020) kreirani su posebni portali za pomoć pri izradi CA:</a:t>
            </a:r>
          </a:p>
          <a:p>
            <a:pPr marL="811213" indent="-347663" algn="just">
              <a:spcBef>
                <a:spcPct val="0"/>
              </a:spcBef>
              <a:buFont typeface="+mj-lt"/>
              <a:buAutoNum type="arabicParenR"/>
            </a:pPr>
            <a:r>
              <a:rPr lang="sr-Latn-BA" sz="2400" b="1" dirty="0" smtClean="0">
                <a:latin typeface="+mn-lt"/>
              </a:rPr>
              <a:t>DESCA model </a:t>
            </a:r>
            <a:r>
              <a:rPr lang="sr-Latn-BA" sz="2400" dirty="0" smtClean="0">
                <a:latin typeface="+mn-lt"/>
              </a:rPr>
              <a:t>CA      </a:t>
            </a:r>
            <a:r>
              <a:rPr lang="sr-Latn-BA" sz="2400" dirty="0" smtClean="0">
                <a:latin typeface="+mn-lt"/>
                <a:hlinkClick r:id="rId2"/>
              </a:rPr>
              <a:t>http://www.desca-agreement.eu/</a:t>
            </a:r>
            <a:r>
              <a:rPr lang="sr-Latn-BA" sz="2400" dirty="0" smtClean="0">
                <a:latin typeface="+mn-lt"/>
              </a:rPr>
              <a:t> </a:t>
            </a:r>
          </a:p>
          <a:p>
            <a:pPr marL="811213" indent="-347663" algn="just">
              <a:spcBef>
                <a:spcPct val="0"/>
              </a:spcBef>
              <a:spcAft>
                <a:spcPts val="2400"/>
              </a:spcAft>
              <a:buFont typeface="+mj-lt"/>
              <a:buAutoNum type="arabicParenR"/>
            </a:pPr>
            <a:r>
              <a:rPr lang="sr-Latn-BA" sz="2400" b="1" dirty="0" smtClean="0">
                <a:latin typeface="+mn-lt"/>
              </a:rPr>
              <a:t>IPR helpdesk </a:t>
            </a:r>
            <a:r>
              <a:rPr lang="sr-Latn-BA" sz="2400" dirty="0" smtClean="0">
                <a:latin typeface="+mn-lt"/>
              </a:rPr>
              <a:t>model CA     </a:t>
            </a:r>
            <a:r>
              <a:rPr lang="sr-Latn-BA" sz="2400" dirty="0" smtClean="0">
                <a:latin typeface="+mn-lt"/>
                <a:hlinkClick r:id="rId3"/>
              </a:rPr>
              <a:t>http://www.iprhelpdesk.eu/</a:t>
            </a:r>
            <a:r>
              <a:rPr lang="sr-Latn-BA" sz="2400" dirty="0" smtClean="0">
                <a:latin typeface="+mn-lt"/>
              </a:rPr>
              <a:t> </a:t>
            </a:r>
          </a:p>
          <a:p>
            <a:pPr marL="457200" indent="-457200" algn="just">
              <a:spcBef>
                <a:spcPct val="0"/>
              </a:spcBef>
            </a:pPr>
            <a:r>
              <a:rPr lang="sr-Latn-BA" sz="2400" dirty="0" smtClean="0">
                <a:latin typeface="+mn-lt"/>
              </a:rPr>
              <a:t>Model konzorcijumskog ugovora i njegov sadržaj ne određuje EC!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Calibri" pitchFamily="34" charset="0"/>
              </a:rPr>
              <a:t>K</a:t>
            </a:r>
            <a:r>
              <a:rPr lang="sr-Latn-BA" b="1" dirty="0" smtClean="0">
                <a:latin typeface="Calibri" pitchFamily="34" charset="0"/>
              </a:rPr>
              <a:t>ljučni elementi za IPR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4419600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sr-Latn-BA" dirty="0" smtClean="0"/>
              <a:t>Osnovni IPR pojmovi:</a:t>
            </a:r>
          </a:p>
          <a:p>
            <a:pPr marL="854075" indent="-457200" algn="just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Latn-BA" dirty="0" smtClean="0"/>
              <a:t>BACKGROUND (Prethodno znanje)</a:t>
            </a:r>
          </a:p>
          <a:p>
            <a:pPr marL="854075" indent="-457200" algn="just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Latn-BA" dirty="0" smtClean="0"/>
              <a:t>RESULTS (REZULTATI)</a:t>
            </a:r>
          </a:p>
          <a:p>
            <a:pPr marL="854075" indent="-457200" algn="just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Latn-BA" dirty="0" smtClean="0"/>
              <a:t>ACCESS RIGHTS (PRAVA PRISTUPA)</a:t>
            </a:r>
          </a:p>
          <a:p>
            <a:pPr marL="854075" indent="-457200" algn="just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Latn-BA" dirty="0" smtClean="0"/>
              <a:t>DISSEMINATION (ŠIRENJE REZULTATA)</a:t>
            </a:r>
          </a:p>
          <a:p>
            <a:pPr marL="854075" indent="-457200" algn="just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sr-Latn-BA" dirty="0" smtClean="0"/>
              <a:t>EXPLOITATION  (KORIŠTENJE)</a:t>
            </a:r>
            <a:endParaRPr lang="sr-Latn-BA" sz="28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sr-Latn-BA" b="1" dirty="0" smtClean="0"/>
              <a:t>BACKGROUND (Prethodno znanje)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495800"/>
          </a:xfrm>
        </p:spPr>
        <p:txBody>
          <a:bodyPr>
            <a:noAutofit/>
          </a:bodyPr>
          <a:lstStyle/>
          <a:p>
            <a:pPr marL="22860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2400" dirty="0" err="1" smtClean="0"/>
              <a:t>označava</a:t>
            </a:r>
            <a:r>
              <a:rPr lang="en-US" sz="2400" dirty="0" smtClean="0"/>
              <a:t> </a:t>
            </a:r>
            <a:r>
              <a:rPr lang="en-US" sz="2400" dirty="0" err="1"/>
              <a:t>svaki</a:t>
            </a:r>
            <a:r>
              <a:rPr lang="en-US" sz="2400" dirty="0"/>
              <a:t> </a:t>
            </a:r>
            <a:r>
              <a:rPr lang="en-US" sz="2400" dirty="0" err="1"/>
              <a:t>podatak</a:t>
            </a:r>
            <a:r>
              <a:rPr lang="en-US" sz="2400" dirty="0"/>
              <a:t>, </a:t>
            </a:r>
            <a:r>
              <a:rPr lang="en-US" sz="2400" dirty="0" err="1"/>
              <a:t>znanje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vještine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/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 smtClean="0"/>
              <a:t>informacije</a:t>
            </a:r>
            <a:r>
              <a:rPr lang="sr-Latn-BA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/>
              <a:t>bez</a:t>
            </a:r>
            <a:r>
              <a:rPr lang="en-US" sz="2400" dirty="0"/>
              <a:t> </a:t>
            </a:r>
            <a:r>
              <a:rPr lang="en-US" sz="2400" dirty="0" err="1" smtClean="0"/>
              <a:t>obzira</a:t>
            </a:r>
            <a:r>
              <a:rPr lang="en-US" sz="2400" dirty="0" smtClean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 smtClean="0"/>
              <a:t>njenu</a:t>
            </a:r>
            <a:r>
              <a:rPr lang="en-US" sz="2400" dirty="0" smtClean="0"/>
              <a:t> </a:t>
            </a:r>
            <a:r>
              <a:rPr lang="en-US" sz="2400" dirty="0" err="1" smtClean="0"/>
              <a:t>prirodu</a:t>
            </a:r>
            <a:r>
              <a:rPr lang="en-US" sz="2400" dirty="0" smtClean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oblik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svako</a:t>
            </a:r>
            <a:r>
              <a:rPr lang="en-US" sz="2400" dirty="0"/>
              <a:t> 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intelektualne</a:t>
            </a:r>
            <a:r>
              <a:rPr lang="en-US" sz="2400" dirty="0"/>
              <a:t> </a:t>
            </a:r>
            <a:r>
              <a:rPr lang="en-US" sz="2400" dirty="0" err="1"/>
              <a:t>svojine</a:t>
            </a:r>
            <a:r>
              <a:rPr lang="en-US" sz="2400" dirty="0"/>
              <a:t> </a:t>
            </a:r>
            <a:r>
              <a:rPr lang="en-US" sz="2400" dirty="0" err="1" smtClean="0"/>
              <a:t>koja</a:t>
            </a:r>
            <a:r>
              <a:rPr lang="sr-Latn-BA" sz="2400" dirty="0"/>
              <a:t> </a:t>
            </a:r>
            <a:r>
              <a:rPr lang="en-US" sz="2400" dirty="0" err="1" smtClean="0"/>
              <a:t>učesnici</a:t>
            </a:r>
            <a:r>
              <a:rPr lang="en-US" sz="2400" dirty="0" smtClean="0"/>
              <a:t> </a:t>
            </a:r>
            <a:r>
              <a:rPr lang="en-US" sz="2400" dirty="0" err="1"/>
              <a:t>zadržavaju</a:t>
            </a:r>
            <a:r>
              <a:rPr lang="en-US" sz="2400" dirty="0"/>
              <a:t> </a:t>
            </a:r>
            <a:r>
              <a:rPr lang="en-US" sz="2400" dirty="0" err="1"/>
              <a:t>prije</a:t>
            </a:r>
            <a:r>
              <a:rPr lang="en-US" sz="2400" dirty="0"/>
              <a:t> </a:t>
            </a:r>
            <a:r>
              <a:rPr lang="en-US" sz="2400" dirty="0" err="1"/>
              <a:t>pristupanja</a:t>
            </a:r>
            <a:r>
              <a:rPr lang="en-US" sz="2400" dirty="0"/>
              <a:t> </a:t>
            </a:r>
            <a:r>
              <a:rPr lang="en-US" sz="2400" dirty="0" err="1"/>
              <a:t>projektu</a:t>
            </a:r>
            <a:r>
              <a:rPr lang="en-US" sz="2400" dirty="0"/>
              <a:t>, </a:t>
            </a:r>
            <a:r>
              <a:rPr lang="sr-Latn-BA" sz="2400" dirty="0" smtClean="0"/>
              <a:t>i koja su</a:t>
            </a:r>
            <a:r>
              <a:rPr lang="en-US" sz="2400" dirty="0" smtClean="0"/>
              <a:t> </a:t>
            </a:r>
            <a:r>
              <a:rPr lang="en-US" sz="2400" dirty="0" err="1"/>
              <a:t>identifikovana</a:t>
            </a:r>
            <a:r>
              <a:rPr lang="en-US" sz="2400" dirty="0"/>
              <a:t> </a:t>
            </a:r>
            <a:r>
              <a:rPr lang="en-US" sz="2400" dirty="0" err="1"/>
              <a:t>od</a:t>
            </a:r>
            <a:r>
              <a:rPr lang="en-US" sz="2400" dirty="0"/>
              <a:t> </a:t>
            </a:r>
            <a:r>
              <a:rPr lang="en-US" sz="2400" dirty="0" err="1"/>
              <a:t>strane</a:t>
            </a:r>
            <a:r>
              <a:rPr lang="en-US" sz="2400" dirty="0"/>
              <a:t> </a:t>
            </a:r>
            <a:r>
              <a:rPr lang="en-US" sz="2400" dirty="0" err="1"/>
              <a:t>učesnika</a:t>
            </a:r>
            <a:r>
              <a:rPr lang="en-US" sz="2400" dirty="0"/>
              <a:t> u </a:t>
            </a:r>
            <a:r>
              <a:rPr lang="en-US" sz="2400" dirty="0" err="1"/>
              <a:t>skladu</a:t>
            </a:r>
            <a:r>
              <a:rPr lang="en-US" sz="2400" dirty="0"/>
              <a:t> s </a:t>
            </a:r>
            <a:r>
              <a:rPr lang="en-US" sz="2400" dirty="0" err="1"/>
              <a:t>Članom</a:t>
            </a:r>
            <a:r>
              <a:rPr lang="en-US" sz="2400" dirty="0"/>
              <a:t> 42 </a:t>
            </a:r>
            <a:r>
              <a:rPr lang="en-US" sz="2400" dirty="0" err="1"/>
              <a:t>ugovora</a:t>
            </a:r>
            <a:r>
              <a:rPr lang="en-US" sz="2400" dirty="0"/>
              <a:t>. </a:t>
            </a:r>
            <a:endParaRPr lang="sr-Latn-BA" sz="2400" dirty="0" smtClean="0"/>
          </a:p>
          <a:p>
            <a:pPr marL="228600" indent="0" algn="just">
              <a:spcBef>
                <a:spcPct val="0"/>
              </a:spcBef>
              <a:buNone/>
            </a:pPr>
            <a:r>
              <a:rPr lang="en-US" sz="2400" dirty="0" err="1"/>
              <a:t>Ukoliko</a:t>
            </a:r>
            <a:r>
              <a:rPr lang="en-US" sz="2400" dirty="0"/>
              <a:t> je </a:t>
            </a:r>
            <a:r>
              <a:rPr lang="en-US" sz="2400" dirty="0" err="1"/>
              <a:t>pristup</a:t>
            </a:r>
            <a:r>
              <a:rPr lang="en-US" sz="2400" dirty="0"/>
              <a:t> </a:t>
            </a:r>
            <a:r>
              <a:rPr lang="en-US" sz="2400" dirty="0" err="1"/>
              <a:t>prethodnom</a:t>
            </a:r>
            <a:r>
              <a:rPr lang="en-US" sz="2400" dirty="0"/>
              <a:t> </a:t>
            </a:r>
            <a:r>
              <a:rPr lang="en-US" sz="2400" dirty="0" err="1"/>
              <a:t>znanju</a:t>
            </a:r>
            <a:r>
              <a:rPr lang="en-US" sz="2400" dirty="0"/>
              <a:t> </a:t>
            </a:r>
            <a:r>
              <a:rPr lang="en-US" sz="2400" dirty="0" err="1"/>
              <a:t>predmet</a:t>
            </a:r>
            <a:r>
              <a:rPr lang="en-US" sz="2400" dirty="0"/>
              <a:t> </a:t>
            </a:r>
            <a:r>
              <a:rPr lang="en-US" sz="2400" dirty="0" err="1"/>
              <a:t>određenih</a:t>
            </a:r>
            <a:r>
              <a:rPr lang="en-US" sz="2400" dirty="0"/>
              <a:t> </a:t>
            </a:r>
            <a:r>
              <a:rPr lang="en-US" sz="2400" dirty="0" err="1"/>
              <a:t>zakonskih</a:t>
            </a:r>
            <a:r>
              <a:rPr lang="en-US" sz="2400" dirty="0"/>
              <a:t> </a:t>
            </a:r>
            <a:r>
              <a:rPr lang="en-US" sz="2400" dirty="0" err="1"/>
              <a:t>ograničenja</a:t>
            </a:r>
            <a:r>
              <a:rPr lang="en-US" sz="2400" dirty="0"/>
              <a:t>, partner </a:t>
            </a:r>
            <a:r>
              <a:rPr lang="en-US" sz="2400" dirty="0" err="1"/>
              <a:t>mora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obavijesti</a:t>
            </a:r>
            <a:r>
              <a:rPr lang="en-US" sz="2400" dirty="0"/>
              <a:t> o tome </a:t>
            </a:r>
            <a:r>
              <a:rPr lang="en-US" sz="2400" dirty="0" err="1"/>
              <a:t>projektnog</a:t>
            </a:r>
            <a:r>
              <a:rPr lang="en-US" sz="2400" dirty="0"/>
              <a:t> </a:t>
            </a:r>
            <a:r>
              <a:rPr lang="en-US" sz="2400" dirty="0" err="1"/>
              <a:t>koordinatora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druge</a:t>
            </a:r>
            <a:r>
              <a:rPr lang="en-US" sz="2400" dirty="0"/>
              <a:t> </a:t>
            </a:r>
            <a:r>
              <a:rPr lang="en-US" sz="2400" dirty="0" err="1"/>
              <a:t>partnere</a:t>
            </a:r>
            <a:r>
              <a:rPr lang="en-US" sz="2400" dirty="0"/>
              <a:t> </a:t>
            </a:r>
            <a:r>
              <a:rPr lang="en-US" sz="2400" dirty="0" err="1"/>
              <a:t>prije</a:t>
            </a:r>
            <a:r>
              <a:rPr lang="en-US" sz="2400" dirty="0"/>
              <a:t> </a:t>
            </a:r>
            <a:r>
              <a:rPr lang="en-US" sz="2400" dirty="0" err="1"/>
              <a:t>potpisivanja</a:t>
            </a:r>
            <a:r>
              <a:rPr lang="en-US" sz="2400" dirty="0"/>
              <a:t> </a:t>
            </a:r>
            <a:r>
              <a:rPr lang="en-US" sz="2400" dirty="0" err="1"/>
              <a:t>Ugovora</a:t>
            </a:r>
            <a:r>
              <a:rPr lang="en-US" sz="2400" dirty="0"/>
              <a:t> o </a:t>
            </a:r>
            <a:r>
              <a:rPr lang="en-US" sz="2400" dirty="0" err="1" smtClean="0"/>
              <a:t>grantu</a:t>
            </a:r>
            <a:r>
              <a:rPr lang="sr-Latn-BA" sz="2400" dirty="0"/>
              <a:t>.</a:t>
            </a:r>
          </a:p>
          <a:p>
            <a:pPr marL="22860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2400" dirty="0" err="1" smtClean="0"/>
              <a:t>Korisnici</a:t>
            </a:r>
            <a:r>
              <a:rPr lang="en-US" sz="2400" dirty="0" smtClean="0"/>
              <a:t> </a:t>
            </a:r>
            <a:r>
              <a:rPr lang="en-US" sz="2400" dirty="0"/>
              <a:t>se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dogovoriti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određeno</a:t>
            </a:r>
            <a:r>
              <a:rPr lang="en-US" sz="2400" dirty="0"/>
              <a:t> </a:t>
            </a:r>
            <a:r>
              <a:rPr lang="en-US" sz="2400" dirty="0" err="1"/>
              <a:t>prethodno</a:t>
            </a:r>
            <a:r>
              <a:rPr lang="en-US" sz="2400" dirty="0"/>
              <a:t> </a:t>
            </a:r>
            <a:r>
              <a:rPr lang="en-US" sz="2400" dirty="0" err="1"/>
              <a:t>znanje</a:t>
            </a:r>
            <a:r>
              <a:rPr lang="en-US" sz="2400" dirty="0"/>
              <a:t> </a:t>
            </a:r>
            <a:r>
              <a:rPr lang="en-US" sz="2400" dirty="0" err="1"/>
              <a:t>isključe</a:t>
            </a:r>
            <a:r>
              <a:rPr lang="en-US" sz="2400" dirty="0"/>
              <a:t>, pa </a:t>
            </a:r>
            <a:r>
              <a:rPr lang="en-US" sz="2400" dirty="0" err="1"/>
              <a:t>takvo</a:t>
            </a:r>
            <a:r>
              <a:rPr lang="en-US" sz="2400" dirty="0"/>
              <a:t> </a:t>
            </a:r>
            <a:r>
              <a:rPr lang="en-US" sz="2400" dirty="0" err="1"/>
              <a:t>isključivanje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 smtClean="0"/>
              <a:t>privremeno</a:t>
            </a:r>
            <a:r>
              <a:rPr lang="sr-Latn-BA" sz="2400" dirty="0" smtClean="0"/>
              <a:t>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marL="122238" algn="l">
              <a:spcAft>
                <a:spcPts val="600"/>
              </a:spcAft>
            </a:pPr>
            <a:r>
              <a:rPr lang="sr-Latn-BA" b="1" dirty="0" smtClean="0"/>
              <a:t>RESULTS (REZULTATI)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114800"/>
          </a:xfrm>
        </p:spPr>
        <p:txBody>
          <a:bodyPr>
            <a:noAutofit/>
          </a:bodyPr>
          <a:lstStyle/>
          <a:p>
            <a:pPr marL="22860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2400" dirty="0" err="1"/>
              <a:t>označavaju</a:t>
            </a:r>
            <a:r>
              <a:rPr lang="en-US" sz="2400" dirty="0"/>
              <a:t> </a:t>
            </a:r>
            <a:r>
              <a:rPr lang="en-US" sz="2400" dirty="0" err="1"/>
              <a:t>svaki</a:t>
            </a:r>
            <a:r>
              <a:rPr lang="en-US" sz="2400" dirty="0"/>
              <a:t> </a:t>
            </a:r>
            <a:r>
              <a:rPr lang="en-US" sz="2400" dirty="0" err="1"/>
              <a:t>podatak</a:t>
            </a:r>
            <a:r>
              <a:rPr lang="en-US" sz="2400" dirty="0"/>
              <a:t>, </a:t>
            </a:r>
            <a:r>
              <a:rPr lang="en-US" sz="2400" dirty="0" err="1"/>
              <a:t>znanje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informaciju</a:t>
            </a:r>
            <a:r>
              <a:rPr lang="en-US" sz="2400" dirty="0"/>
              <a:t>, </a:t>
            </a:r>
            <a:r>
              <a:rPr lang="en-US" sz="2400" dirty="0" err="1"/>
              <a:t>bez</a:t>
            </a:r>
            <a:r>
              <a:rPr lang="en-US" sz="2400" dirty="0"/>
              <a:t> </a:t>
            </a:r>
            <a:r>
              <a:rPr lang="en-US" sz="2400" dirty="0" err="1"/>
              <a:t>obzira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njenu</a:t>
            </a:r>
            <a:r>
              <a:rPr lang="en-US" sz="2400" dirty="0"/>
              <a:t> </a:t>
            </a:r>
            <a:r>
              <a:rPr lang="en-US" sz="2400" dirty="0" err="1"/>
              <a:t>prirodu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oblik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bez</a:t>
            </a:r>
            <a:r>
              <a:rPr lang="en-US" sz="2400" dirty="0"/>
              <a:t> </a:t>
            </a:r>
            <a:r>
              <a:rPr lang="en-US" sz="2400" dirty="0" err="1"/>
              <a:t>obzira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li</a:t>
            </a:r>
            <a:r>
              <a:rPr lang="en-US" sz="2400" dirty="0"/>
              <a:t> je </a:t>
            </a:r>
            <a:r>
              <a:rPr lang="en-US" sz="2400" dirty="0" err="1"/>
              <a:t>moguća</a:t>
            </a:r>
            <a:r>
              <a:rPr lang="en-US" sz="2400" dirty="0"/>
              <a:t> </a:t>
            </a:r>
            <a:r>
              <a:rPr lang="en-US" sz="2400" dirty="0" err="1"/>
              <a:t>zaštita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ne, a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generisani</a:t>
            </a:r>
            <a:r>
              <a:rPr lang="en-US" sz="2400" dirty="0"/>
              <a:t> u </a:t>
            </a:r>
            <a:r>
              <a:rPr lang="en-US" sz="2400" dirty="0" err="1"/>
              <a:t>projektu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sva</a:t>
            </a:r>
            <a:r>
              <a:rPr lang="en-US" sz="2400" dirty="0"/>
              <a:t> </a:t>
            </a:r>
            <a:r>
              <a:rPr lang="en-US" sz="2400" dirty="0" err="1"/>
              <a:t>pridružena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uključujući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intelektualne</a:t>
            </a:r>
            <a:r>
              <a:rPr lang="en-US" sz="2400" dirty="0"/>
              <a:t> </a:t>
            </a:r>
            <a:r>
              <a:rPr lang="en-US" sz="2400" dirty="0" err="1"/>
              <a:t>svojine</a:t>
            </a:r>
            <a:r>
              <a:rPr lang="en-US" sz="2400" dirty="0"/>
              <a:t>.</a:t>
            </a:r>
            <a:endParaRPr lang="sr-Latn-BA" sz="24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marL="122238" algn="l">
              <a:spcAft>
                <a:spcPts val="600"/>
              </a:spcAft>
            </a:pPr>
            <a:r>
              <a:rPr lang="sr-Latn-BA" b="1" dirty="0" smtClean="0"/>
              <a:t>ACCESS RIGHTS (PRAVA PRISTUPA)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4800600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0"/>
              </a:spcBef>
            </a:pPr>
            <a:r>
              <a:rPr lang="en-US" sz="2200" dirty="0" err="1"/>
              <a:t>pravo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upotrebu</a:t>
            </a:r>
            <a:r>
              <a:rPr lang="en-US" sz="2200" dirty="0"/>
              <a:t> </a:t>
            </a:r>
            <a:r>
              <a:rPr lang="en-US" sz="2200" dirty="0" err="1"/>
              <a:t>rezultata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prethodnog</a:t>
            </a:r>
            <a:r>
              <a:rPr lang="en-US" sz="2200" dirty="0"/>
              <a:t> </a:t>
            </a:r>
            <a:r>
              <a:rPr lang="en-US" sz="2200" dirty="0" err="1"/>
              <a:t>znanja</a:t>
            </a:r>
            <a:r>
              <a:rPr lang="en-US" sz="2200" dirty="0"/>
              <a:t> </a:t>
            </a:r>
            <a:r>
              <a:rPr lang="en-US" sz="2200" dirty="0" err="1"/>
              <a:t>koje</a:t>
            </a:r>
            <a:r>
              <a:rPr lang="en-US" sz="2200" dirty="0"/>
              <a:t> se </a:t>
            </a:r>
            <a:r>
              <a:rPr lang="en-US" sz="2200" dirty="0" err="1"/>
              <a:t>unosi</a:t>
            </a:r>
            <a:r>
              <a:rPr lang="en-US" sz="2200" dirty="0"/>
              <a:t> u </a:t>
            </a:r>
            <a:r>
              <a:rPr lang="en-US" sz="2200" dirty="0" err="1"/>
              <a:t>projekat</a:t>
            </a:r>
            <a:r>
              <a:rPr lang="en-US" sz="2200" dirty="0"/>
              <a:t> (</a:t>
            </a:r>
            <a:r>
              <a:rPr lang="en-US" sz="2200" i="1" dirty="0"/>
              <a:t>background</a:t>
            </a:r>
            <a:r>
              <a:rPr lang="en-US" sz="2200" dirty="0"/>
              <a:t>), pod </a:t>
            </a:r>
            <a:r>
              <a:rPr lang="en-US" sz="2200" dirty="0" err="1"/>
              <a:t>uslovima</a:t>
            </a:r>
            <a:r>
              <a:rPr lang="en-US" sz="2200" dirty="0"/>
              <a:t> </a:t>
            </a:r>
            <a:r>
              <a:rPr lang="en-US" sz="2200" dirty="0" err="1"/>
              <a:t>propisanim</a:t>
            </a:r>
            <a:r>
              <a:rPr lang="en-US" sz="2200" dirty="0"/>
              <a:t> u </a:t>
            </a:r>
            <a:r>
              <a:rPr lang="en-US" sz="2200" dirty="0" err="1"/>
              <a:t>skladu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relevantnim</a:t>
            </a:r>
            <a:r>
              <a:rPr lang="en-US" sz="2200" dirty="0"/>
              <a:t> </a:t>
            </a:r>
            <a:r>
              <a:rPr lang="en-US" sz="2200" dirty="0" err="1"/>
              <a:t>sporazumom</a:t>
            </a:r>
            <a:r>
              <a:rPr lang="en-US" sz="2200" dirty="0"/>
              <a:t>. </a:t>
            </a:r>
            <a:endParaRPr lang="sr-Latn-BA" sz="2200" dirty="0" smtClean="0"/>
          </a:p>
          <a:p>
            <a:pPr marL="228600" lvl="0" indent="-228600">
              <a:spcBef>
                <a:spcPts val="0"/>
              </a:spcBef>
            </a:pPr>
            <a:r>
              <a:rPr lang="en-US" sz="2200" dirty="0" err="1" smtClean="0"/>
              <a:t>Svako</a:t>
            </a:r>
            <a:r>
              <a:rPr lang="en-US" sz="2200" dirty="0" smtClean="0"/>
              <a:t> </a:t>
            </a:r>
            <a:r>
              <a:rPr lang="en-US" sz="2200" dirty="0" err="1"/>
              <a:t>pravo</a:t>
            </a:r>
            <a:r>
              <a:rPr lang="en-US" sz="2200" dirty="0"/>
              <a:t> </a:t>
            </a:r>
            <a:r>
              <a:rPr lang="en-US" sz="2200" dirty="0" err="1"/>
              <a:t>pristupa</a:t>
            </a:r>
            <a:r>
              <a:rPr lang="en-US" sz="2200" dirty="0"/>
              <a:t> </a:t>
            </a:r>
            <a:r>
              <a:rPr lang="en-US" sz="2200" dirty="0" err="1"/>
              <a:t>mora</a:t>
            </a:r>
            <a:r>
              <a:rPr lang="en-US" sz="2200" dirty="0"/>
              <a:t> </a:t>
            </a:r>
            <a:r>
              <a:rPr lang="en-US" sz="2200" dirty="0" err="1"/>
              <a:t>biti</a:t>
            </a:r>
            <a:r>
              <a:rPr lang="en-US" sz="2200" dirty="0"/>
              <a:t> </a:t>
            </a:r>
            <a:r>
              <a:rPr lang="en-US" sz="2200" dirty="0" err="1"/>
              <a:t>pismeno</a:t>
            </a:r>
            <a:r>
              <a:rPr lang="en-US" sz="2200" dirty="0"/>
              <a:t> </a:t>
            </a:r>
            <a:r>
              <a:rPr lang="en-US" sz="2200" dirty="0" err="1"/>
              <a:t>zahtjevano</a:t>
            </a:r>
            <a:r>
              <a:rPr lang="en-US" sz="2200" dirty="0"/>
              <a:t>. </a:t>
            </a:r>
            <a:endParaRPr lang="sr-Latn-BA" sz="2200" dirty="0" smtClean="0"/>
          </a:p>
          <a:p>
            <a:pPr marL="228600" lvl="0" indent="-228600">
              <a:spcBef>
                <a:spcPts val="0"/>
              </a:spcBef>
            </a:pPr>
            <a:r>
              <a:rPr lang="en-US" sz="2200" dirty="0" err="1" smtClean="0"/>
              <a:t>Partneri</a:t>
            </a:r>
            <a:r>
              <a:rPr lang="en-US" sz="2200" dirty="0" smtClean="0"/>
              <a:t> </a:t>
            </a:r>
            <a:r>
              <a:rPr lang="en-US" sz="2200" dirty="0" err="1"/>
              <a:t>treba</a:t>
            </a:r>
            <a:r>
              <a:rPr lang="en-US" sz="2200" dirty="0"/>
              <a:t> </a:t>
            </a:r>
            <a:r>
              <a:rPr lang="en-US" sz="2200" dirty="0" err="1"/>
              <a:t>da</a:t>
            </a:r>
            <a:r>
              <a:rPr lang="en-US" sz="2200" dirty="0"/>
              <a:t> </a:t>
            </a:r>
            <a:r>
              <a:rPr lang="en-US" sz="2200" dirty="0" err="1"/>
              <a:t>jedni</a:t>
            </a:r>
            <a:r>
              <a:rPr lang="en-US" sz="2200" dirty="0"/>
              <a:t> </a:t>
            </a:r>
            <a:r>
              <a:rPr lang="en-US" sz="2200" dirty="0" err="1"/>
              <a:t>drugima</a:t>
            </a:r>
            <a:r>
              <a:rPr lang="en-US" sz="2200" dirty="0"/>
              <a:t> </a:t>
            </a:r>
            <a:r>
              <a:rPr lang="en-US" sz="2200" dirty="0" err="1"/>
              <a:t>daju</a:t>
            </a:r>
            <a:r>
              <a:rPr lang="en-US" sz="2200" dirty="0"/>
              <a:t> </a:t>
            </a:r>
            <a:r>
              <a:rPr lang="en-US" sz="2200" dirty="0" err="1"/>
              <a:t>pravo</a:t>
            </a:r>
            <a:r>
              <a:rPr lang="en-US" sz="2200" dirty="0"/>
              <a:t> </a:t>
            </a:r>
            <a:r>
              <a:rPr lang="en-US" sz="2200" dirty="0" err="1"/>
              <a:t>slobodnog</a:t>
            </a:r>
            <a:r>
              <a:rPr lang="en-US" sz="2200" dirty="0"/>
              <a:t> </a:t>
            </a:r>
            <a:r>
              <a:rPr lang="en-US" sz="2200" dirty="0" err="1"/>
              <a:t>pristupa</a:t>
            </a:r>
            <a:r>
              <a:rPr lang="en-US" sz="2200" dirty="0"/>
              <a:t> </a:t>
            </a:r>
            <a:r>
              <a:rPr lang="en-US" sz="2200" dirty="0" err="1"/>
              <a:t>prethodnom</a:t>
            </a:r>
            <a:r>
              <a:rPr lang="en-US" sz="2200" dirty="0"/>
              <a:t> </a:t>
            </a:r>
            <a:r>
              <a:rPr lang="en-US" sz="2200" dirty="0" err="1"/>
              <a:t>znanju</a:t>
            </a:r>
            <a:r>
              <a:rPr lang="en-US" sz="2200" dirty="0"/>
              <a:t> </a:t>
            </a:r>
            <a:r>
              <a:rPr lang="en-US" sz="2200" dirty="0" err="1"/>
              <a:t>koje</a:t>
            </a:r>
            <a:r>
              <a:rPr lang="en-US" sz="2200" dirty="0"/>
              <a:t> je </a:t>
            </a:r>
            <a:r>
              <a:rPr lang="en-US" sz="2200" dirty="0" err="1"/>
              <a:t>potrebno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implementaciju</a:t>
            </a:r>
            <a:r>
              <a:rPr lang="en-US" sz="2200" dirty="0"/>
              <a:t> </a:t>
            </a:r>
            <a:r>
              <a:rPr lang="en-US" sz="2200" dirty="0" err="1"/>
              <a:t>zadataka</a:t>
            </a:r>
            <a:r>
              <a:rPr lang="en-US" sz="2200" dirty="0"/>
              <a:t> u </a:t>
            </a:r>
            <a:r>
              <a:rPr lang="en-US" sz="2200" dirty="0" err="1"/>
              <a:t>projektu</a:t>
            </a:r>
            <a:r>
              <a:rPr lang="en-US" sz="2200" dirty="0"/>
              <a:t>, </a:t>
            </a:r>
            <a:r>
              <a:rPr lang="en-US" sz="2200" dirty="0" err="1"/>
              <a:t>osim</a:t>
            </a:r>
            <a:r>
              <a:rPr lang="en-US" sz="2200" dirty="0"/>
              <a:t> </a:t>
            </a:r>
            <a:r>
              <a:rPr lang="en-US" sz="2200" dirty="0" err="1"/>
              <a:t>ako</a:t>
            </a:r>
            <a:r>
              <a:rPr lang="en-US" sz="2200" dirty="0"/>
              <a:t> partner </a:t>
            </a:r>
            <a:r>
              <a:rPr lang="en-US" sz="2200" dirty="0" err="1"/>
              <a:t>koji</a:t>
            </a:r>
            <a:r>
              <a:rPr lang="en-US" sz="2200" dirty="0"/>
              <a:t> </a:t>
            </a:r>
            <a:r>
              <a:rPr lang="en-US" sz="2200" dirty="0" err="1"/>
              <a:t>ima</a:t>
            </a:r>
            <a:r>
              <a:rPr lang="en-US" sz="2200" dirty="0"/>
              <a:t> </a:t>
            </a:r>
            <a:r>
              <a:rPr lang="en-US" sz="2200" dirty="0" err="1"/>
              <a:t>prava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prethodno</a:t>
            </a:r>
            <a:r>
              <a:rPr lang="en-US" sz="2200" dirty="0"/>
              <a:t> </a:t>
            </a:r>
            <a:r>
              <a:rPr lang="en-US" sz="2200" dirty="0" err="1"/>
              <a:t>znanje</a:t>
            </a:r>
            <a:r>
              <a:rPr lang="en-US" sz="2200" dirty="0"/>
              <a:t> </a:t>
            </a:r>
            <a:r>
              <a:rPr lang="en-US" sz="2200" dirty="0" err="1"/>
              <a:t>nije</a:t>
            </a:r>
            <a:r>
              <a:rPr lang="en-US" sz="2200" dirty="0"/>
              <a:t> </a:t>
            </a:r>
            <a:r>
              <a:rPr lang="en-US" sz="2200" dirty="0" err="1"/>
              <a:t>prije</a:t>
            </a:r>
            <a:r>
              <a:rPr lang="en-US" sz="2200" dirty="0"/>
              <a:t> </a:t>
            </a:r>
            <a:r>
              <a:rPr lang="en-US" sz="2200" dirty="0" err="1"/>
              <a:t>potpisivanja</a:t>
            </a:r>
            <a:r>
              <a:rPr lang="en-US" sz="2200" dirty="0"/>
              <a:t> </a:t>
            </a:r>
            <a:r>
              <a:rPr lang="en-US" sz="2200" dirty="0" err="1"/>
              <a:t>sporazuma</a:t>
            </a:r>
            <a:r>
              <a:rPr lang="en-US" sz="2200" dirty="0"/>
              <a:t>: 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err="1"/>
              <a:t>informisao</a:t>
            </a:r>
            <a:r>
              <a:rPr lang="en-US" sz="2200" dirty="0"/>
              <a:t> </a:t>
            </a:r>
            <a:r>
              <a:rPr lang="en-US" sz="2200" dirty="0" err="1"/>
              <a:t>ostale</a:t>
            </a:r>
            <a:r>
              <a:rPr lang="en-US" sz="2200" dirty="0"/>
              <a:t> </a:t>
            </a:r>
            <a:r>
              <a:rPr lang="en-US" sz="2200" dirty="0" err="1"/>
              <a:t>partnere</a:t>
            </a:r>
            <a:r>
              <a:rPr lang="en-US" sz="2200" dirty="0"/>
              <a:t> </a:t>
            </a:r>
            <a:r>
              <a:rPr lang="en-US" sz="2200" dirty="0" err="1"/>
              <a:t>da</a:t>
            </a:r>
            <a:r>
              <a:rPr lang="en-US" sz="2200" dirty="0"/>
              <a:t> je </a:t>
            </a:r>
            <a:r>
              <a:rPr lang="en-US" sz="2200" dirty="0" err="1"/>
              <a:t>pristup</a:t>
            </a:r>
            <a:r>
              <a:rPr lang="en-US" sz="2200" dirty="0"/>
              <a:t> </a:t>
            </a:r>
            <a:r>
              <a:rPr lang="en-US" sz="2200" dirty="0" err="1"/>
              <a:t>njegovom</a:t>
            </a:r>
            <a:r>
              <a:rPr lang="en-US" sz="2200" dirty="0"/>
              <a:t> </a:t>
            </a:r>
            <a:r>
              <a:rPr lang="en-US" sz="2200" dirty="0" err="1"/>
              <a:t>prethodnom</a:t>
            </a:r>
            <a:r>
              <a:rPr lang="en-US" sz="2200" dirty="0"/>
              <a:t> </a:t>
            </a:r>
            <a:r>
              <a:rPr lang="en-US" sz="2200" dirty="0" err="1"/>
              <a:t>znanju</a:t>
            </a:r>
            <a:r>
              <a:rPr lang="en-US" sz="2200" dirty="0"/>
              <a:t> </a:t>
            </a:r>
            <a:r>
              <a:rPr lang="en-US" sz="2200" dirty="0" err="1"/>
              <a:t>predmetom</a:t>
            </a:r>
            <a:r>
              <a:rPr lang="en-US" sz="2200" dirty="0"/>
              <a:t> </a:t>
            </a:r>
            <a:r>
              <a:rPr lang="en-US" sz="2200" dirty="0" err="1"/>
              <a:t>zakonskih</a:t>
            </a:r>
            <a:r>
              <a:rPr lang="en-US" sz="2200" dirty="0"/>
              <a:t> </a:t>
            </a:r>
            <a:r>
              <a:rPr lang="en-US" sz="2200" dirty="0" err="1"/>
              <a:t>ograničenja</a:t>
            </a:r>
            <a:r>
              <a:rPr lang="en-US" sz="2200" dirty="0"/>
              <a:t>, </a:t>
            </a:r>
            <a:r>
              <a:rPr lang="en-US" sz="2200" dirty="0" err="1"/>
              <a:t>uključujući</a:t>
            </a:r>
            <a:r>
              <a:rPr lang="en-US" sz="2200" dirty="0"/>
              <a:t> </a:t>
            </a:r>
            <a:r>
              <a:rPr lang="en-US" sz="2200" dirty="0" err="1"/>
              <a:t>ona</a:t>
            </a:r>
            <a:r>
              <a:rPr lang="en-US" sz="2200" dirty="0"/>
              <a:t> </a:t>
            </a:r>
            <a:r>
              <a:rPr lang="en-US" sz="2200" dirty="0" err="1"/>
              <a:t>ograničenja</a:t>
            </a:r>
            <a:r>
              <a:rPr lang="en-US" sz="2200" dirty="0"/>
              <a:t> </a:t>
            </a:r>
            <a:r>
              <a:rPr lang="en-US" sz="2200" dirty="0" err="1"/>
              <a:t>koja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nametnuta</a:t>
            </a:r>
            <a:r>
              <a:rPr lang="en-US" sz="2200" dirty="0"/>
              <a:t> </a:t>
            </a:r>
            <a:r>
              <a:rPr lang="en-US" sz="2200" dirty="0" err="1"/>
              <a:t>pravima</a:t>
            </a:r>
            <a:r>
              <a:rPr lang="en-US" sz="2200" dirty="0"/>
              <a:t> </a:t>
            </a:r>
            <a:r>
              <a:rPr lang="en-US" sz="2200" dirty="0" err="1"/>
              <a:t>trećih</a:t>
            </a:r>
            <a:r>
              <a:rPr lang="en-US" sz="2200" dirty="0"/>
              <a:t> </a:t>
            </a:r>
            <a:r>
              <a:rPr lang="en-US" sz="2200" dirty="0" err="1"/>
              <a:t>strana</a:t>
            </a:r>
            <a:r>
              <a:rPr lang="en-US" sz="2200" dirty="0"/>
              <a:t> (</a:t>
            </a:r>
            <a:r>
              <a:rPr lang="en-US" sz="2200" dirty="0" err="1"/>
              <a:t>uključujući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osoblje</a:t>
            </a:r>
            <a:r>
              <a:rPr lang="en-US" sz="2200" dirty="0"/>
              <a:t>),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/>
              <a:t>se </a:t>
            </a:r>
            <a:r>
              <a:rPr lang="en-US" sz="2200" dirty="0" err="1"/>
              <a:t>unaprijed</a:t>
            </a:r>
            <a:r>
              <a:rPr lang="en-US" sz="2200" dirty="0"/>
              <a:t> </a:t>
            </a:r>
            <a:r>
              <a:rPr lang="en-US" sz="2200" dirty="0" err="1"/>
              <a:t>složio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ostalim</a:t>
            </a:r>
            <a:r>
              <a:rPr lang="en-US" sz="2200" dirty="0"/>
              <a:t> </a:t>
            </a:r>
            <a:r>
              <a:rPr lang="en-US" sz="2200" dirty="0" err="1"/>
              <a:t>partnerima</a:t>
            </a:r>
            <a:r>
              <a:rPr lang="en-US" sz="2200" dirty="0"/>
              <a:t> </a:t>
            </a:r>
            <a:r>
              <a:rPr lang="en-US" sz="2200" dirty="0" err="1"/>
              <a:t>da</a:t>
            </a:r>
            <a:r>
              <a:rPr lang="en-US" sz="2200" dirty="0"/>
              <a:t> </a:t>
            </a:r>
            <a:r>
              <a:rPr lang="en-US" sz="2200" dirty="0" err="1"/>
              <a:t>pristup</a:t>
            </a:r>
            <a:r>
              <a:rPr lang="en-US" sz="2200" dirty="0"/>
              <a:t> </a:t>
            </a:r>
            <a:r>
              <a:rPr lang="en-US" sz="2200" dirty="0" err="1"/>
              <a:t>neće</a:t>
            </a:r>
            <a:r>
              <a:rPr lang="en-US" sz="2200" dirty="0"/>
              <a:t> </a:t>
            </a:r>
            <a:r>
              <a:rPr lang="en-US" sz="2200" dirty="0" err="1"/>
              <a:t>biti</a:t>
            </a:r>
            <a:r>
              <a:rPr lang="en-US" sz="2200" dirty="0"/>
              <a:t> </a:t>
            </a:r>
            <a:r>
              <a:rPr lang="en-US" sz="2200" dirty="0" err="1"/>
              <a:t>besplatan</a:t>
            </a:r>
            <a:r>
              <a:rPr lang="en-US" sz="2200" dirty="0"/>
              <a:t> (</a:t>
            </a:r>
            <a:r>
              <a:rPr lang="en-US" sz="2200" i="1" dirty="0"/>
              <a:t>royalty-free</a:t>
            </a:r>
            <a:r>
              <a:rPr lang="en-US" sz="2200" dirty="0"/>
              <a:t>).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685800"/>
          </a:xfrm>
        </p:spPr>
        <p:txBody>
          <a:bodyPr>
            <a:normAutofit fontScale="90000"/>
          </a:bodyPr>
          <a:lstStyle/>
          <a:p>
            <a:pPr marL="122238" algn="l">
              <a:spcAft>
                <a:spcPts val="600"/>
              </a:spcAft>
            </a:pPr>
            <a:r>
              <a:rPr lang="sr-Latn-BA" b="1" dirty="0" smtClean="0"/>
              <a:t>DISSEMINATION (ŠIRENJE REZULTATA)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3581400"/>
          </a:xfrm>
        </p:spPr>
        <p:txBody>
          <a:bodyPr>
            <a:noAutofit/>
          </a:bodyPr>
          <a:lstStyle/>
          <a:p>
            <a:pPr marL="228600" lvl="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sr-Latn-BA" sz="2400" dirty="0"/>
              <a:t>podrazumijeva objavljivanje rezultata bilo kojim putem ili sredstvom (upotreba rezultata za druge istraživačke aktivnosti mimo onih koje su pokrivene akcijom, ili za razvoj, kreiranje i marketing proizvoda ili procesa ili za kreiranje i pružanje usluga ili za aktivnosti standardizacije)</a:t>
            </a:r>
            <a:endParaRPr lang="en-US" sz="2400" dirty="0"/>
          </a:p>
          <a:p>
            <a:pPr marL="22860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sr-Latn-BA" sz="22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685800"/>
          </a:xfrm>
        </p:spPr>
        <p:txBody>
          <a:bodyPr>
            <a:normAutofit fontScale="90000"/>
          </a:bodyPr>
          <a:lstStyle/>
          <a:p>
            <a:pPr marL="122238" algn="l">
              <a:spcAft>
                <a:spcPts val="600"/>
              </a:spcAft>
            </a:pPr>
            <a:r>
              <a:rPr lang="sr-Latn-BA" b="1" dirty="0" smtClean="0"/>
              <a:t>EXPLOITATION  (KORIŠTENJE)</a:t>
            </a:r>
            <a:endParaRPr lang="sr-Latn-BA" sz="4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3581400"/>
          </a:xfrm>
        </p:spPr>
        <p:txBody>
          <a:bodyPr>
            <a:noAutofit/>
          </a:bodyPr>
          <a:lstStyle/>
          <a:p>
            <a:pPr lvl="0"/>
            <a:r>
              <a:rPr lang="sr-Latn-BA" sz="2400" dirty="0"/>
              <a:t>upotreba rezultata u daljim istraživačkim aktivnostima osim onih pokrivenih </a:t>
            </a:r>
            <a:r>
              <a:rPr lang="sr-Latn-BA" sz="2400" dirty="0" smtClean="0"/>
              <a:t>akcijom, tj. projektom</a:t>
            </a:r>
            <a:endParaRPr lang="sr-Latn-BA" sz="2400" dirty="0"/>
          </a:p>
          <a:p>
            <a:pPr lvl="0"/>
            <a:r>
              <a:rPr lang="sr-Latn-BA" sz="2400" dirty="0" smtClean="0"/>
              <a:t> </a:t>
            </a:r>
            <a:r>
              <a:rPr lang="sr-Latn-BA" sz="2400" dirty="0"/>
              <a:t>za razvoj, kreiranje i marketing proizvoda ili procesa, </a:t>
            </a:r>
            <a:endParaRPr lang="sr-Latn-BA" sz="2400" dirty="0" smtClean="0"/>
          </a:p>
          <a:p>
            <a:pPr lvl="0"/>
            <a:r>
              <a:rPr lang="sr-Latn-BA" sz="2400" dirty="0" smtClean="0"/>
              <a:t>za </a:t>
            </a:r>
            <a:r>
              <a:rPr lang="sr-Latn-BA" sz="2400" dirty="0"/>
              <a:t>kreiranje i pružanje usluga </a:t>
            </a:r>
          </a:p>
          <a:p>
            <a:pPr lvl="0"/>
            <a:r>
              <a:rPr lang="sr-Latn-BA" sz="2400" dirty="0" smtClean="0"/>
              <a:t>za </a:t>
            </a:r>
            <a:r>
              <a:rPr lang="sr-Latn-BA" sz="2400" dirty="0"/>
              <a:t>aktivnosti standardizacije.</a:t>
            </a:r>
            <a:endParaRPr lang="en-US" sz="2400" dirty="0"/>
          </a:p>
          <a:p>
            <a:pPr marL="22860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sr-Latn-BA" sz="22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685800"/>
          </a:xfrm>
        </p:spPr>
        <p:txBody>
          <a:bodyPr>
            <a:normAutofit fontScale="90000"/>
          </a:bodyPr>
          <a:lstStyle/>
          <a:p>
            <a:pPr marL="122238" algn="l">
              <a:spcAft>
                <a:spcPts val="600"/>
              </a:spcAft>
            </a:pPr>
            <a:r>
              <a:rPr lang="sr-Latn-BA" b="1" dirty="0" smtClean="0"/>
              <a:t>Korisna dokumentacija o IPR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57200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sr-Latn-BA" sz="2000" dirty="0"/>
              <a:t>Kratke činjenice o upravljanju IP-om u programu Horizont 2020 (</a:t>
            </a:r>
            <a:r>
              <a:rPr lang="sr-Latn-BA" sz="2000" i="1" dirty="0"/>
              <a:t>Fact Sheet „IP Management in Horizon 2020: project proposal“</a:t>
            </a:r>
            <a:r>
              <a:rPr lang="sr-Latn-BA" sz="2000" dirty="0"/>
              <a:t>)</a:t>
            </a:r>
            <a:endParaRPr lang="en-US" sz="2000" dirty="0"/>
          </a:p>
          <a:p>
            <a:pPr marL="457200" lvl="0" indent="-457200">
              <a:buFont typeface="+mj-lt"/>
              <a:buAutoNum type="arabicParenR"/>
            </a:pPr>
            <a:r>
              <a:rPr lang="sr-Latn-BA" sz="2000" dirty="0"/>
              <a:t>Kodeks prakse za javne istraživačke organizacije (</a:t>
            </a:r>
            <a:r>
              <a:rPr lang="sr-Latn-BA" sz="2000" i="1" dirty="0"/>
              <a:t>Code of practice</a:t>
            </a:r>
            <a:r>
              <a:rPr lang="sr-Latn-BA" sz="2000" dirty="0"/>
              <a:t>)</a:t>
            </a:r>
            <a:endParaRPr lang="en-US" sz="2000" dirty="0"/>
          </a:p>
          <a:p>
            <a:pPr marL="457200" lvl="0" indent="-457200">
              <a:buFont typeface="+mj-lt"/>
              <a:buAutoNum type="arabicParenR"/>
            </a:pPr>
            <a:r>
              <a:rPr lang="sr-Latn-BA" sz="2000" dirty="0"/>
              <a:t>Vodič kroz IP u Horizontu 2020 (</a:t>
            </a:r>
            <a:r>
              <a:rPr lang="sr-Latn-BA" sz="2000" i="1" dirty="0"/>
              <a:t>Your Guide to IP in Horizon 2020</a:t>
            </a:r>
            <a:r>
              <a:rPr lang="sr-Latn-BA" sz="2000" dirty="0"/>
              <a:t>)</a:t>
            </a:r>
            <a:endParaRPr lang="en-US" sz="2000" dirty="0"/>
          </a:p>
          <a:p>
            <a:pPr marL="457200" lvl="0" indent="-457200">
              <a:buFont typeface="+mj-lt"/>
              <a:buAutoNum type="arabicParenR"/>
            </a:pPr>
            <a:r>
              <a:rPr lang="sr-Latn-BA" sz="2000" dirty="0"/>
              <a:t>Model sporazuma o neotkrivanju (</a:t>
            </a:r>
            <a:r>
              <a:rPr lang="sr-Latn-BA" sz="2000" i="1" dirty="0"/>
              <a:t>Mutual Non-Disclosure Agreement</a:t>
            </a:r>
            <a:r>
              <a:rPr lang="sr-Latn-BA" sz="2000" dirty="0"/>
              <a:t>)</a:t>
            </a:r>
            <a:endParaRPr lang="en-US" sz="2000" dirty="0"/>
          </a:p>
          <a:p>
            <a:pPr marL="457200" lvl="0" indent="-457200">
              <a:buFont typeface="+mj-lt"/>
              <a:buAutoNum type="arabicParenR"/>
            </a:pPr>
            <a:r>
              <a:rPr lang="sr-Latn-BA" sz="2000" dirty="0"/>
              <a:t>IP vodič za privredu (</a:t>
            </a:r>
            <a:r>
              <a:rPr lang="sr-Latn-BA" sz="2000" i="1" dirty="0"/>
              <a:t>IP Guidelines for Business</a:t>
            </a:r>
            <a:r>
              <a:rPr lang="sr-Latn-BA" sz="2000" dirty="0"/>
              <a:t>) u izdanju Međunarodne privredne </a:t>
            </a:r>
            <a:r>
              <a:rPr lang="sr-Latn-BA" sz="2000" dirty="0" smtClean="0"/>
              <a:t>komore,</a:t>
            </a:r>
          </a:p>
          <a:p>
            <a:pPr marL="457200" lvl="0" indent="-457200">
              <a:buFont typeface="+mj-lt"/>
              <a:buAutoNum type="arabicParenR"/>
            </a:pPr>
            <a:r>
              <a:rPr lang="sr-Latn-BA" sz="2000" dirty="0" smtClean="0"/>
              <a:t>Model </a:t>
            </a:r>
            <a:r>
              <a:rPr lang="sr-Latn-BA" sz="2000" dirty="0"/>
              <a:t>Memoranduma o razumijevanju (H2020 </a:t>
            </a:r>
            <a:r>
              <a:rPr lang="sr-Latn-BA" sz="2000" i="1" dirty="0"/>
              <a:t>MoU – Memorandum of </a:t>
            </a:r>
            <a:r>
              <a:rPr lang="sr-Latn-BA" sz="2000" i="1" dirty="0" smtClean="0"/>
              <a:t>Understanding</a:t>
            </a:r>
            <a:r>
              <a:rPr lang="sr-Latn-BA" sz="2000" dirty="0" smtClean="0"/>
              <a:t>)</a:t>
            </a:r>
          </a:p>
          <a:p>
            <a:pPr marL="457200" lvl="0" indent="-457200">
              <a:buFont typeface="+mj-lt"/>
              <a:buAutoNum type="arabicParenR"/>
            </a:pPr>
            <a:r>
              <a:rPr lang="sr-Latn-BA" sz="2000" dirty="0" smtClean="0"/>
              <a:t>Kako </a:t>
            </a:r>
            <a:r>
              <a:rPr lang="sr-Latn-BA" sz="2000" dirty="0"/>
              <a:t>napraviti sporazum o koordinaciji (</a:t>
            </a:r>
            <a:r>
              <a:rPr lang="sr-Latn-BA" sz="2000" i="1" dirty="0"/>
              <a:t>Guidance – How to draw up your coordination </a:t>
            </a:r>
            <a:r>
              <a:rPr lang="sr-Latn-BA" sz="2000" i="1" dirty="0" smtClean="0"/>
              <a:t>agreement</a:t>
            </a:r>
            <a:r>
              <a:rPr lang="sr-Latn-BA" sz="2000" dirty="0" smtClean="0"/>
              <a:t>)</a:t>
            </a:r>
          </a:p>
          <a:p>
            <a:pPr marL="457200" lvl="0" indent="-457200">
              <a:buFont typeface="+mj-lt"/>
              <a:buAutoNum type="arabicParenR"/>
            </a:pPr>
            <a:r>
              <a:rPr lang="sr-Latn-BA" sz="2000" dirty="0" smtClean="0"/>
              <a:t>Kako </a:t>
            </a:r>
            <a:r>
              <a:rPr lang="sr-Latn-BA" sz="2000" dirty="0"/>
              <a:t>dobiti evropski patent ? (</a:t>
            </a:r>
            <a:r>
              <a:rPr lang="sr-Latn-BA" sz="2000" i="1" dirty="0"/>
              <a:t>How to get European </a:t>
            </a:r>
            <a:r>
              <a:rPr lang="sr-Latn-BA" sz="2000" i="1" dirty="0" smtClean="0"/>
              <a:t>patent</a:t>
            </a:r>
            <a:r>
              <a:rPr lang="sr-Latn-BA" sz="2000" dirty="0" smtClean="0"/>
              <a:t>)</a:t>
            </a:r>
          </a:p>
          <a:p>
            <a:pPr marL="457200" lvl="0" indent="-457200">
              <a:buFont typeface="+mj-lt"/>
              <a:buAutoNum type="arabicParenR"/>
            </a:pPr>
            <a:r>
              <a:rPr lang="sr-Latn-BA" sz="2000" dirty="0" smtClean="0"/>
              <a:t>Tajne </a:t>
            </a:r>
            <a:r>
              <a:rPr lang="sr-Latn-BA" sz="2000" dirty="0"/>
              <a:t>IP-a za MSP (</a:t>
            </a:r>
            <a:r>
              <a:rPr lang="sr-Latn-BA" sz="2000" i="1" dirty="0"/>
              <a:t>Secrets of Intellectual Property</a:t>
            </a:r>
            <a:r>
              <a:rPr lang="sr-Latn-BA" sz="2000" dirty="0"/>
              <a:t>)</a:t>
            </a:r>
            <a:endParaRPr lang="en-US" sz="2000" dirty="0"/>
          </a:p>
          <a:p>
            <a:pPr marL="22860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sr-Latn-BA" sz="20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4213" t="54878" r="81671" b="25610"/>
          <a:stretch>
            <a:fillRect/>
          </a:stretch>
        </p:blipFill>
        <p:spPr bwMode="auto">
          <a:xfrm>
            <a:off x="15174" y="5562600"/>
            <a:ext cx="1737426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43924" t="54283" r="2196" b="43960"/>
          <a:stretch>
            <a:fillRect/>
          </a:stretch>
        </p:blipFill>
        <p:spPr bwMode="auto">
          <a:xfrm flipV="1">
            <a:off x="1676400" y="6594629"/>
            <a:ext cx="7467599" cy="1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1342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Zaštita intelektualnog vlasništva kroz konzorcijumske ugovore –  EU Okvirni programi  </vt:lpstr>
      <vt:lpstr>Konzorcijumski ugovor i IPR</vt:lpstr>
      <vt:lpstr>Ključni elementi za IPR </vt:lpstr>
      <vt:lpstr>BACKGROUND (Prethodno znanje)</vt:lpstr>
      <vt:lpstr>RESULTS (REZULTATI)</vt:lpstr>
      <vt:lpstr>ACCESS RIGHTS (PRAVA PRISTUPA)</vt:lpstr>
      <vt:lpstr>DISSEMINATION (ŠIRENJE REZULTATA)</vt:lpstr>
      <vt:lpstr>EXPLOITATION  (KORIŠTENJE)</vt:lpstr>
      <vt:lpstr>Korisna dokumentacija o IPR</vt:lpstr>
      <vt:lpstr>Korisna dokumentacija o IPR</vt:lpstr>
      <vt:lpstr>Korisna dokumentacija o IPR</vt:lpstr>
      <vt:lpstr>IPR kroz implementaciju projekta</vt:lpstr>
      <vt:lpstr>IPR kroz implementaciju projekta...</vt:lpstr>
      <vt:lpstr>IPR kroz implementaciju projekta...</vt:lpstr>
      <vt:lpstr>IPR kroz implementaciju projekta...</vt:lpstr>
      <vt:lpstr>IPR kroz implementaciju projekta...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Zaštita intelektualnog vlasništva kroz konzorcijumske ugovore –  EU Okvirni programi  </dc:title>
  <dc:creator>Pc</dc:creator>
  <cp:lastModifiedBy>Pc</cp:lastModifiedBy>
  <cp:revision>5</cp:revision>
  <dcterms:created xsi:type="dcterms:W3CDTF">2020-09-23T17:53:48Z</dcterms:created>
  <dcterms:modified xsi:type="dcterms:W3CDTF">2020-09-24T21:57:56Z</dcterms:modified>
</cp:coreProperties>
</file>